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Average"/>
      <p:regular r:id="rId25"/>
    </p:embeddedFont>
    <p:embeddedFont>
      <p:font typeface="Oswal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fntdata"/><Relationship Id="rId25" Type="http://schemas.openxmlformats.org/officeDocument/2006/relationships/font" Target="fonts/Average-regular.fntdata"/><Relationship Id="rId27"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1a91b47d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1a91b47d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517156c3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517156c3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17156c32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17156c32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1a91b47d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1a91b47d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1a91b47d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1a91b47d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517156c32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517156c32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1a91b47d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1a91b47da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517156c32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517156c32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1a91b47da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1a91b47da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51d612452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51d612452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51a91b47da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51a91b47da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c6f980f91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c6f980f9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Identity and Access Management Team : IAM Team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c6f980f91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c6f980f9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Centralized Identity and Access Management: Adding multiple users to a single Azure Active Directory (Azure AD) and granting them access to a single resource group allows for centralized identity and access management. It simplifies user provisioning, authentication, and authorization processes.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Streamlined Administration: Managing users and their access becomes more efficient when they are associated with a single Azure AD and resource group. It reduces administrative overhead, eliminates the need for managing multiple access controls, and promotes consistent security practices.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Enhanced Collaboration and Resource Sharing: By adding multiple users to a single resource group, you enable seamless collaboration and resource sharing. Users within the same Azure AD can work together on shared resources, fostering teamwork and improving productivity.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Improved Security and Compliance: Centralizing user access within a single Azure AD and resource group enables better security control and compliance management. Security policies and access controls can be consistently applied, ensuring data protection and regulatory compliance.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Cost Optimization: Utilizing a single Azure AD and resource group for multiple users helps optimize costs. It reduces the need for multiple subscriptions or resource groups, leading to more efficient resource utilization and potential cost savings.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17156c32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517156c32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17156c32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17156c3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1a91b47da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1a91b47da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D9EAD3"/>
        </a:solidFill>
      </p:bgPr>
    </p:bg>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1" name="Google Shape;51;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12.png"/><Relationship Id="rId6"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 Id="rId9"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4.png"/><Relationship Id="rId7" Type="http://schemas.openxmlformats.org/officeDocument/2006/relationships/image" Target="../media/image13.png"/><Relationship Id="rId8"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 name="Shape 57"/>
        <p:cNvGrpSpPr/>
        <p:nvPr/>
      </p:nvGrpSpPr>
      <p:grpSpPr>
        <a:xfrm>
          <a:off x="0" y="0"/>
          <a:ext cx="0" cy="0"/>
          <a:chOff x="0" y="0"/>
          <a:chExt cx="0" cy="0"/>
        </a:xfrm>
      </p:grpSpPr>
      <p:sp>
        <p:nvSpPr>
          <p:cNvPr id="58" name="Google Shape;58;p13"/>
          <p:cNvSpPr txBox="1"/>
          <p:nvPr>
            <p:ph type="ctrTitle"/>
          </p:nvPr>
        </p:nvSpPr>
        <p:spPr>
          <a:xfrm>
            <a:off x="845703" y="990800"/>
            <a:ext cx="4281600" cy="1730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5100"/>
              <a:t>Retail Sales</a:t>
            </a:r>
            <a:endParaRPr b="1" sz="5100"/>
          </a:p>
          <a:p>
            <a:pPr indent="0" lvl="0" marL="0" rtl="0" algn="r">
              <a:spcBef>
                <a:spcPts val="0"/>
              </a:spcBef>
              <a:spcAft>
                <a:spcPts val="0"/>
              </a:spcAft>
              <a:buNone/>
            </a:pPr>
            <a:r>
              <a:rPr lang="en" sz="5100"/>
              <a:t>Analysis</a:t>
            </a:r>
            <a:endParaRPr sz="5100"/>
          </a:p>
        </p:txBody>
      </p:sp>
      <p:sp>
        <p:nvSpPr>
          <p:cNvPr id="59" name="Google Shape;59;p13"/>
          <p:cNvSpPr txBox="1"/>
          <p:nvPr>
            <p:ph idx="1" type="subTitle"/>
          </p:nvPr>
        </p:nvSpPr>
        <p:spPr>
          <a:xfrm>
            <a:off x="671250" y="3174875"/>
            <a:ext cx="7801500" cy="11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u="sng"/>
              <a:t>Group 06</a:t>
            </a:r>
            <a:endParaRPr sz="1600" u="sng"/>
          </a:p>
          <a:p>
            <a:pPr indent="0" lvl="0" marL="0" rtl="0" algn="ctr">
              <a:spcBef>
                <a:spcPts val="0"/>
              </a:spcBef>
              <a:spcAft>
                <a:spcPts val="0"/>
              </a:spcAft>
              <a:buNone/>
            </a:pPr>
            <a:r>
              <a:rPr b="1" lang="en" sz="1600"/>
              <a:t>Roshan Rawat, Gangothri Gadige, Chandan Kumar, </a:t>
            </a:r>
            <a:endParaRPr b="1" sz="1600"/>
          </a:p>
          <a:p>
            <a:pPr indent="0" lvl="0" marL="0" rtl="0" algn="ctr">
              <a:spcBef>
                <a:spcPts val="0"/>
              </a:spcBef>
              <a:spcAft>
                <a:spcPts val="0"/>
              </a:spcAft>
              <a:buNone/>
            </a:pPr>
            <a:r>
              <a:rPr b="1" lang="en" sz="1600"/>
              <a:t>Narendra Reddy, Faryar Memon</a:t>
            </a:r>
            <a:endParaRPr b="1" sz="1600"/>
          </a:p>
        </p:txBody>
      </p:sp>
      <p:pic>
        <p:nvPicPr>
          <p:cNvPr id="60" name="Google Shape;60;p13"/>
          <p:cNvPicPr preferRelativeResize="0"/>
          <p:nvPr/>
        </p:nvPicPr>
        <p:blipFill>
          <a:blip r:embed="rId3">
            <a:alphaModFix/>
          </a:blip>
          <a:stretch>
            <a:fillRect/>
          </a:stretch>
        </p:blipFill>
        <p:spPr>
          <a:xfrm>
            <a:off x="5303775" y="1117588"/>
            <a:ext cx="1476525" cy="1476525"/>
          </a:xfrm>
          <a:prstGeom prst="rect">
            <a:avLst/>
          </a:prstGeom>
          <a:noFill/>
          <a:ln>
            <a:noFill/>
          </a:ln>
        </p:spPr>
      </p:pic>
      <p:sp>
        <p:nvSpPr>
          <p:cNvPr id="61" name="Google Shape;61;p13"/>
          <p:cNvSpPr/>
          <p:nvPr/>
        </p:nvSpPr>
        <p:spPr>
          <a:xfrm>
            <a:off x="260400" y="353225"/>
            <a:ext cx="8611200" cy="443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2"/>
          <p:cNvPicPr preferRelativeResize="0"/>
          <p:nvPr/>
        </p:nvPicPr>
        <p:blipFill rotWithShape="1">
          <a:blip r:embed="rId3">
            <a:alphaModFix/>
          </a:blip>
          <a:srcRect b="5251" l="0" r="1980" t="11254"/>
          <a:stretch/>
        </p:blipFill>
        <p:spPr>
          <a:xfrm>
            <a:off x="387900" y="222100"/>
            <a:ext cx="5231100" cy="2506100"/>
          </a:xfrm>
          <a:prstGeom prst="rect">
            <a:avLst/>
          </a:prstGeom>
          <a:noFill/>
          <a:ln>
            <a:noFill/>
          </a:ln>
        </p:spPr>
      </p:pic>
      <p:pic>
        <p:nvPicPr>
          <p:cNvPr id="157" name="Google Shape;157;p22"/>
          <p:cNvPicPr preferRelativeResize="0"/>
          <p:nvPr/>
        </p:nvPicPr>
        <p:blipFill>
          <a:blip r:embed="rId4">
            <a:alphaModFix/>
          </a:blip>
          <a:stretch>
            <a:fillRect/>
          </a:stretch>
        </p:blipFill>
        <p:spPr>
          <a:xfrm>
            <a:off x="3236625" y="3040725"/>
            <a:ext cx="5455050" cy="1888300"/>
          </a:xfrm>
          <a:prstGeom prst="rect">
            <a:avLst/>
          </a:prstGeom>
          <a:noFill/>
          <a:ln>
            <a:noFill/>
          </a:ln>
        </p:spPr>
      </p:pic>
      <p:sp>
        <p:nvSpPr>
          <p:cNvPr id="158" name="Google Shape;158;p22"/>
          <p:cNvSpPr txBox="1"/>
          <p:nvPr/>
        </p:nvSpPr>
        <p:spPr>
          <a:xfrm>
            <a:off x="5747425" y="1356000"/>
            <a:ext cx="285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4D4D4"/>
                </a:solidFill>
                <a:latin typeface="Average"/>
                <a:ea typeface="Average"/>
                <a:cs typeface="Average"/>
                <a:sym typeface="Average"/>
              </a:rPr>
              <a:t>←– ADF Pipeline “SQL to ADLS” in action</a:t>
            </a:r>
            <a:endParaRPr>
              <a:solidFill>
                <a:srgbClr val="D4D4D4"/>
              </a:solidFill>
              <a:latin typeface="Average"/>
              <a:ea typeface="Average"/>
              <a:cs typeface="Average"/>
              <a:sym typeface="Average"/>
            </a:endParaRPr>
          </a:p>
        </p:txBody>
      </p:sp>
      <p:sp>
        <p:nvSpPr>
          <p:cNvPr id="159" name="Google Shape;159;p22"/>
          <p:cNvSpPr txBox="1"/>
          <p:nvPr/>
        </p:nvSpPr>
        <p:spPr>
          <a:xfrm>
            <a:off x="159300" y="3708575"/>
            <a:ext cx="2858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rgbClr val="D4D4D4"/>
                </a:solidFill>
                <a:latin typeface="Average"/>
                <a:ea typeface="Average"/>
                <a:cs typeface="Average"/>
                <a:sym typeface="Average"/>
              </a:rPr>
              <a:t>ADLS Storage -—&gt;</a:t>
            </a:r>
            <a:endParaRPr>
              <a:solidFill>
                <a:srgbClr val="D4D4D4"/>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311700" y="21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Azure Synapse</a:t>
            </a:r>
            <a:endParaRPr/>
          </a:p>
        </p:txBody>
      </p:sp>
      <p:sp>
        <p:nvSpPr>
          <p:cNvPr id="165" name="Google Shape;165;p23"/>
          <p:cNvSpPr txBox="1"/>
          <p:nvPr>
            <p:ph idx="1" type="body"/>
          </p:nvPr>
        </p:nvSpPr>
        <p:spPr>
          <a:xfrm>
            <a:off x="311700" y="847675"/>
            <a:ext cx="8520600" cy="1876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t>Synapse Workspace</a:t>
            </a:r>
            <a:r>
              <a:rPr lang="en" sz="1600"/>
              <a:t> is the overall container that holds all the resources and settings related to Azure Synapse, while </a:t>
            </a:r>
            <a:r>
              <a:rPr b="1" lang="en" sz="1600"/>
              <a:t>Synapse Studio </a:t>
            </a:r>
            <a:r>
              <a:rPr lang="en" sz="1600"/>
              <a:t>is the web-based interface within the workspace that provides tools and features for development, management, and collaboration on Synapse components.</a:t>
            </a:r>
            <a:endParaRPr sz="1600"/>
          </a:p>
          <a:p>
            <a:pPr indent="0" lvl="0" marL="0" rtl="0" algn="l">
              <a:spcBef>
                <a:spcPts val="1600"/>
              </a:spcBef>
              <a:spcAft>
                <a:spcPts val="1600"/>
              </a:spcAft>
              <a:buNone/>
            </a:pPr>
            <a:r>
              <a:t/>
            </a:r>
            <a:endParaRPr/>
          </a:p>
        </p:txBody>
      </p:sp>
      <p:pic>
        <p:nvPicPr>
          <p:cNvPr id="166" name="Google Shape;166;p23"/>
          <p:cNvPicPr preferRelativeResize="0"/>
          <p:nvPr/>
        </p:nvPicPr>
        <p:blipFill>
          <a:blip r:embed="rId3">
            <a:alphaModFix/>
          </a:blip>
          <a:stretch>
            <a:fillRect/>
          </a:stretch>
        </p:blipFill>
        <p:spPr>
          <a:xfrm>
            <a:off x="7768701" y="147600"/>
            <a:ext cx="1139799" cy="641525"/>
          </a:xfrm>
          <a:prstGeom prst="rect">
            <a:avLst/>
          </a:prstGeom>
          <a:noFill/>
          <a:ln>
            <a:noFill/>
          </a:ln>
        </p:spPr>
      </p:pic>
      <p:pic>
        <p:nvPicPr>
          <p:cNvPr id="167" name="Google Shape;167;p23"/>
          <p:cNvPicPr preferRelativeResize="0"/>
          <p:nvPr/>
        </p:nvPicPr>
        <p:blipFill>
          <a:blip r:embed="rId4">
            <a:alphaModFix/>
          </a:blip>
          <a:stretch>
            <a:fillRect/>
          </a:stretch>
        </p:blipFill>
        <p:spPr>
          <a:xfrm>
            <a:off x="325550" y="2162875"/>
            <a:ext cx="6001800" cy="2721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73" name="Google Shape;173;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b="1" lang="en" sz="1400">
                <a:solidFill>
                  <a:schemeClr val="lt2"/>
                </a:solidFill>
              </a:rPr>
              <a:t># Loading data:</a:t>
            </a:r>
            <a:endParaRPr b="1" sz="1400">
              <a:solidFill>
                <a:schemeClr val="lt2"/>
              </a:solidFill>
            </a:endParaRPr>
          </a:p>
          <a:p>
            <a:pPr indent="0" lvl="0" marL="0" rtl="0" algn="l">
              <a:lnSpc>
                <a:spcPct val="135714"/>
              </a:lnSpc>
              <a:spcBef>
                <a:spcPts val="0"/>
              </a:spcBef>
              <a:spcAft>
                <a:spcPts val="0"/>
              </a:spcAft>
              <a:buNone/>
            </a:pPr>
            <a:r>
              <a:rPr lang="en" sz="1350">
                <a:solidFill>
                  <a:srgbClr val="9CDCFE"/>
                </a:solidFill>
                <a:latin typeface="Courier New"/>
                <a:ea typeface="Courier New"/>
                <a:cs typeface="Courier New"/>
                <a:sym typeface="Courier New"/>
              </a:rPr>
              <a:t>df</a:t>
            </a:r>
            <a:r>
              <a:rPr lang="en" sz="1350">
                <a:solidFill>
                  <a:srgbClr val="D4D4D4"/>
                </a:solidFill>
                <a:latin typeface="Courier New"/>
                <a:ea typeface="Courier New"/>
                <a:cs typeface="Courier New"/>
                <a:sym typeface="Courier New"/>
              </a:rPr>
              <a:t>=spark.read.load(</a:t>
            </a:r>
            <a:r>
              <a:rPr lang="en" sz="1350">
                <a:solidFill>
                  <a:srgbClr val="CE9178"/>
                </a:solidFill>
                <a:latin typeface="Courier New"/>
                <a:ea typeface="Courier New"/>
                <a:cs typeface="Courier New"/>
                <a:sym typeface="Courier New"/>
              </a:rPr>
              <a:t>'abfss://source@retailsales123.dfs.core.windows.net/retail.csv'</a:t>
            </a:r>
            <a:r>
              <a:rPr lang="en" sz="1350">
                <a:solidFill>
                  <a:srgbClr val="D4D4D4"/>
                </a:solidFill>
                <a:latin typeface="Courier New"/>
                <a:ea typeface="Courier New"/>
                <a:cs typeface="Courier New"/>
                <a:sym typeface="Courier New"/>
              </a:rPr>
              <a:t>, </a:t>
            </a:r>
            <a:r>
              <a:rPr lang="en" sz="1350">
                <a:solidFill>
                  <a:srgbClr val="9CDCFE"/>
                </a:solidFill>
                <a:latin typeface="Courier New"/>
                <a:ea typeface="Courier New"/>
                <a:cs typeface="Courier New"/>
                <a:sym typeface="Courier New"/>
              </a:rPr>
              <a:t>format</a:t>
            </a:r>
            <a:r>
              <a:rPr lang="en" sz="1350">
                <a:solidFill>
                  <a:srgbClr val="D4D4D4"/>
                </a:solidFill>
                <a:latin typeface="Courier New"/>
                <a:ea typeface="Courier New"/>
                <a:cs typeface="Courier New"/>
                <a:sym typeface="Courier New"/>
              </a:rPr>
              <a:t>=</a:t>
            </a:r>
            <a:r>
              <a:rPr lang="en" sz="1350">
                <a:solidFill>
                  <a:srgbClr val="CE9178"/>
                </a:solidFill>
                <a:latin typeface="Courier New"/>
                <a:ea typeface="Courier New"/>
                <a:cs typeface="Courier New"/>
                <a:sym typeface="Courier New"/>
              </a:rPr>
              <a:t>'csv'</a:t>
            </a:r>
            <a:endParaRPr sz="13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350">
                <a:solidFill>
                  <a:srgbClr val="D4D4D4"/>
                </a:solidFill>
                <a:latin typeface="Courier New"/>
                <a:ea typeface="Courier New"/>
                <a:cs typeface="Courier New"/>
                <a:sym typeface="Courier New"/>
              </a:rPr>
              <a:t>, </a:t>
            </a:r>
            <a:r>
              <a:rPr lang="en" sz="1350">
                <a:solidFill>
                  <a:srgbClr val="9CDCFE"/>
                </a:solidFill>
                <a:latin typeface="Courier New"/>
                <a:ea typeface="Courier New"/>
                <a:cs typeface="Courier New"/>
                <a:sym typeface="Courier New"/>
              </a:rPr>
              <a:t>header</a:t>
            </a:r>
            <a:r>
              <a:rPr lang="en" sz="1350">
                <a:solidFill>
                  <a:srgbClr val="D4D4D4"/>
                </a:solidFill>
                <a:latin typeface="Courier New"/>
                <a:ea typeface="Courier New"/>
                <a:cs typeface="Courier New"/>
                <a:sym typeface="Courier New"/>
              </a:rPr>
              <a:t>=</a:t>
            </a:r>
            <a:r>
              <a:rPr lang="en" sz="1350">
                <a:solidFill>
                  <a:srgbClr val="569CD6"/>
                </a:solidFill>
                <a:latin typeface="Courier New"/>
                <a:ea typeface="Courier New"/>
                <a:cs typeface="Courier New"/>
                <a:sym typeface="Courier New"/>
              </a:rPr>
              <a:t>True</a:t>
            </a:r>
            <a:r>
              <a:rPr lang="en" sz="1350">
                <a:solidFill>
                  <a:srgbClr val="D4D4D4"/>
                </a:solidFill>
                <a:latin typeface="Courier New"/>
                <a:ea typeface="Courier New"/>
                <a:cs typeface="Courier New"/>
                <a:sym typeface="Courier New"/>
              </a:rPr>
              <a:t>,</a:t>
            </a:r>
            <a:r>
              <a:rPr lang="en" sz="1350">
                <a:solidFill>
                  <a:srgbClr val="9CDCFE"/>
                </a:solidFill>
                <a:latin typeface="Courier New"/>
                <a:ea typeface="Courier New"/>
                <a:cs typeface="Courier New"/>
                <a:sym typeface="Courier New"/>
              </a:rPr>
              <a:t>inferSchema</a:t>
            </a:r>
            <a:r>
              <a:rPr lang="en" sz="1350">
                <a:solidFill>
                  <a:srgbClr val="D4D4D4"/>
                </a:solidFill>
                <a:latin typeface="Courier New"/>
                <a:ea typeface="Courier New"/>
                <a:cs typeface="Courier New"/>
                <a:sym typeface="Courier New"/>
              </a:rPr>
              <a:t>=</a:t>
            </a:r>
            <a:r>
              <a:rPr lang="en" sz="1350">
                <a:solidFill>
                  <a:srgbClr val="569CD6"/>
                </a:solidFill>
                <a:latin typeface="Courier New"/>
                <a:ea typeface="Courier New"/>
                <a:cs typeface="Courier New"/>
                <a:sym typeface="Courier New"/>
              </a:rPr>
              <a:t>True</a:t>
            </a:r>
            <a:endParaRPr sz="1350">
              <a:solidFill>
                <a:srgbClr val="569CD6"/>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b="1" lang="en" sz="1450">
                <a:solidFill>
                  <a:srgbClr val="D4D4D4"/>
                </a:solidFill>
              </a:rPr>
              <a:t># Pre-processing:</a:t>
            </a:r>
            <a:endParaRPr b="1" sz="1450">
              <a:solidFill>
                <a:srgbClr val="D4D4D4"/>
              </a:solidFill>
            </a:endParaRPr>
          </a:p>
          <a:p>
            <a:pPr indent="0" lvl="0" marL="0" rtl="0" algn="l">
              <a:lnSpc>
                <a:spcPct val="135714"/>
              </a:lnSpc>
              <a:spcBef>
                <a:spcPts val="0"/>
              </a:spcBef>
              <a:spcAft>
                <a:spcPts val="0"/>
              </a:spcAft>
              <a:buNone/>
            </a:pPr>
            <a:r>
              <a:rPr lang="en" sz="1350">
                <a:solidFill>
                  <a:srgbClr val="9CDCFE"/>
                </a:solidFill>
                <a:latin typeface="Courier New"/>
                <a:ea typeface="Courier New"/>
                <a:cs typeface="Courier New"/>
                <a:sym typeface="Courier New"/>
              </a:rPr>
              <a:t>retail_df</a:t>
            </a:r>
            <a:r>
              <a:rPr lang="en" sz="1350">
                <a:solidFill>
                  <a:srgbClr val="D4D4D4"/>
                </a:solidFill>
                <a:latin typeface="Courier New"/>
                <a:ea typeface="Courier New"/>
                <a:cs typeface="Courier New"/>
                <a:sym typeface="Courier New"/>
              </a:rPr>
              <a:t> = </a:t>
            </a:r>
            <a:r>
              <a:rPr lang="en" sz="1350">
                <a:solidFill>
                  <a:srgbClr val="9CDCFE"/>
                </a:solidFill>
                <a:latin typeface="Courier New"/>
                <a:ea typeface="Courier New"/>
                <a:cs typeface="Courier New"/>
                <a:sym typeface="Courier New"/>
              </a:rPr>
              <a:t>df</a:t>
            </a:r>
            <a:r>
              <a:rPr lang="en" sz="1350">
                <a:solidFill>
                  <a:srgbClr val="D4D4D4"/>
                </a:solidFill>
                <a:latin typeface="Courier New"/>
                <a:ea typeface="Courier New"/>
                <a:cs typeface="Courier New"/>
                <a:sym typeface="Courier New"/>
              </a:rPr>
              <a:t>.withColumn(</a:t>
            </a:r>
            <a:r>
              <a:rPr lang="en" sz="1350">
                <a:solidFill>
                  <a:srgbClr val="CE9178"/>
                </a:solidFill>
                <a:latin typeface="Courier New"/>
                <a:ea typeface="Courier New"/>
                <a:cs typeface="Courier New"/>
                <a:sym typeface="Courier New"/>
              </a:rPr>
              <a:t>'order date'</a:t>
            </a:r>
            <a:r>
              <a:rPr lang="en" sz="1350">
                <a:solidFill>
                  <a:srgbClr val="D4D4D4"/>
                </a:solidFill>
                <a:latin typeface="Courier New"/>
                <a:ea typeface="Courier New"/>
                <a:cs typeface="Courier New"/>
                <a:sym typeface="Courier New"/>
              </a:rPr>
              <a:t>, to_date(col(</a:t>
            </a:r>
            <a:r>
              <a:rPr lang="en" sz="1350">
                <a:solidFill>
                  <a:srgbClr val="CE9178"/>
                </a:solidFill>
                <a:latin typeface="Courier New"/>
                <a:ea typeface="Courier New"/>
                <a:cs typeface="Courier New"/>
                <a:sym typeface="Courier New"/>
              </a:rPr>
              <a:t>'Order Date'</a:t>
            </a:r>
            <a:r>
              <a:rPr lang="en" sz="1350">
                <a:solidFill>
                  <a:srgbClr val="D4D4D4"/>
                </a:solidFill>
                <a:latin typeface="Courier New"/>
                <a:ea typeface="Courier New"/>
                <a:cs typeface="Courier New"/>
                <a:sym typeface="Courier New"/>
              </a:rPr>
              <a:t>), </a:t>
            </a:r>
            <a:r>
              <a:rPr lang="en" sz="1350">
                <a:solidFill>
                  <a:srgbClr val="CE9178"/>
                </a:solidFill>
                <a:latin typeface="Courier New"/>
                <a:ea typeface="Courier New"/>
                <a:cs typeface="Courier New"/>
                <a:sym typeface="Courier New"/>
              </a:rPr>
              <a:t>'MM/dd/yyyy'</a:t>
            </a:r>
            <a:r>
              <a:rPr lang="en"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350">
                <a:solidFill>
                  <a:srgbClr val="D4D4D4"/>
                </a:solidFill>
                <a:latin typeface="Courier New"/>
                <a:ea typeface="Courier New"/>
                <a:cs typeface="Courier New"/>
                <a:sym typeface="Courier New"/>
              </a:rPr>
              <a:t>            .withColumn(</a:t>
            </a:r>
            <a:r>
              <a:rPr lang="en" sz="1350">
                <a:solidFill>
                  <a:srgbClr val="CE9178"/>
                </a:solidFill>
                <a:latin typeface="Courier New"/>
                <a:ea typeface="Courier New"/>
                <a:cs typeface="Courier New"/>
                <a:sym typeface="Courier New"/>
              </a:rPr>
              <a:t>'ship date'</a:t>
            </a:r>
            <a:r>
              <a:rPr lang="en" sz="1350">
                <a:solidFill>
                  <a:srgbClr val="D4D4D4"/>
                </a:solidFill>
                <a:latin typeface="Courier New"/>
                <a:ea typeface="Courier New"/>
                <a:cs typeface="Courier New"/>
                <a:sym typeface="Courier New"/>
              </a:rPr>
              <a:t>, to_date(col(</a:t>
            </a:r>
            <a:r>
              <a:rPr lang="en" sz="1350">
                <a:solidFill>
                  <a:srgbClr val="CE9178"/>
                </a:solidFill>
                <a:latin typeface="Courier New"/>
                <a:ea typeface="Courier New"/>
                <a:cs typeface="Courier New"/>
                <a:sym typeface="Courier New"/>
              </a:rPr>
              <a:t>'Ship Date'</a:t>
            </a:r>
            <a:r>
              <a:rPr lang="en" sz="1350">
                <a:solidFill>
                  <a:srgbClr val="D4D4D4"/>
                </a:solidFill>
                <a:latin typeface="Courier New"/>
                <a:ea typeface="Courier New"/>
                <a:cs typeface="Courier New"/>
                <a:sym typeface="Courier New"/>
              </a:rPr>
              <a:t>), </a:t>
            </a:r>
            <a:r>
              <a:rPr lang="en" sz="1350">
                <a:solidFill>
                  <a:srgbClr val="CE9178"/>
                </a:solidFill>
                <a:latin typeface="Courier New"/>
                <a:ea typeface="Courier New"/>
                <a:cs typeface="Courier New"/>
                <a:sym typeface="Courier New"/>
              </a:rPr>
              <a:t>'MM/dd/yyyy'</a:t>
            </a:r>
            <a:r>
              <a:rPr lang="en" sz="1350">
                <a:solidFill>
                  <a:srgbClr val="D4D4D4"/>
                </a:solidFill>
                <a:latin typeface="Courier New"/>
                <a:ea typeface="Courier New"/>
                <a:cs typeface="Courier New"/>
                <a:sym typeface="Courier New"/>
              </a:rPr>
              <a:t>))</a:t>
            </a:r>
            <a:endParaRPr sz="13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b="1" sz="1450">
              <a:solidFill>
                <a:srgbClr val="D4D4D4"/>
              </a:solidFill>
            </a:endParaRPr>
          </a:p>
          <a:p>
            <a:pPr indent="0" lvl="0" marL="0" rtl="0" algn="l">
              <a:lnSpc>
                <a:spcPct val="135714"/>
              </a:lnSpc>
              <a:spcBef>
                <a:spcPts val="0"/>
              </a:spcBef>
              <a:spcAft>
                <a:spcPts val="0"/>
              </a:spcAft>
              <a:buNone/>
            </a:pPr>
            <a:r>
              <a:t/>
            </a:r>
            <a:endParaRPr b="1" sz="1450">
              <a:solidFill>
                <a:srgbClr val="D4D4D4"/>
              </a:solidFill>
            </a:endParaRPr>
          </a:p>
          <a:p>
            <a:pPr indent="0" lvl="0" marL="0" rtl="0" algn="l">
              <a:lnSpc>
                <a:spcPct val="135714"/>
              </a:lnSpc>
              <a:spcBef>
                <a:spcPts val="0"/>
              </a:spcBef>
              <a:spcAft>
                <a:spcPts val="0"/>
              </a:spcAft>
              <a:buNone/>
            </a:pPr>
            <a:r>
              <a:t/>
            </a:r>
            <a:endParaRPr b="1" sz="1350">
              <a:solidFill>
                <a:srgbClr val="D4D4D4"/>
              </a:solidFill>
              <a:latin typeface="Courier New"/>
              <a:ea typeface="Courier New"/>
              <a:cs typeface="Courier New"/>
              <a:sym typeface="Courier New"/>
            </a:endParaRPr>
          </a:p>
          <a:p>
            <a:pPr indent="0" lvl="0" marL="0" rtl="0" algn="l">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p:nvPr/>
        </p:nvSpPr>
        <p:spPr>
          <a:xfrm>
            <a:off x="4639275" y="0"/>
            <a:ext cx="45921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txBox="1"/>
          <p:nvPr/>
        </p:nvSpPr>
        <p:spPr>
          <a:xfrm>
            <a:off x="4948300" y="2182800"/>
            <a:ext cx="3303600" cy="29484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Output:</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|Year|Quarter| sum(Total Revenue) | +----+-------+--------------------+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|2010| 1|2.1568648214000002E8|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|2010| 2| 2.328106550899999E8|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|2010| 3|1.7718539354999992E8|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|2010| 4| 1.920828373899999E8|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|2011| 1| 1.958348384799999E8|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|2011| 2| 	  1.7647134479E8|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|2011| 3|      2.3487859321E8|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|2011| 4|2.3043744375999996E8|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|2012| 1|2.5948719668999994E8|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|2012| 2|2.2292645934999993E8|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|2012| 3|2.1255167141999993E8|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|2012| 4|2.0868209533999994E8|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|2013| 1|2.3419277444999996E8|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|2013| 2|1.8661791348999992E8|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|2013| 3|2.4164184929999998E8|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|2013| 4|2.4042816672000012E8|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|2014| 1|2.3005481114000008E8|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|2014| 2|2.1748007145999995E8|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|2014| 3|2.1132196698999998E8|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|2014| 4|1.9754089597000015E8|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t/>
            </a:r>
            <a:endParaRPr sz="950">
              <a:solidFill>
                <a:srgbClr val="D4D4D4"/>
              </a:solidFill>
              <a:latin typeface="Average"/>
              <a:ea typeface="Average"/>
              <a:cs typeface="Average"/>
              <a:sym typeface="Average"/>
            </a:endParaRPr>
          </a:p>
        </p:txBody>
      </p:sp>
      <p:sp>
        <p:nvSpPr>
          <p:cNvPr id="180" name="Google Shape;180;p25"/>
          <p:cNvSpPr txBox="1"/>
          <p:nvPr/>
        </p:nvSpPr>
        <p:spPr>
          <a:xfrm>
            <a:off x="342675" y="2182800"/>
            <a:ext cx="3000000" cy="27438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Output:</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|Years|Month| Sales		  | +-----+-----+--------------------+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1| 5.6117500219999984E7|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2| 6.149703725999998E7|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3| 3.2563351479999997E7|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4| 5.008999801000001E7|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5| 6.251231557999999E7|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6| 5.518854506000001E7|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7| 2.8828290519999996E7|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8| 5.163789438999999E7|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9| 4.10263253E7|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10| 4.209123058E7|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11| 3.881841093000001E7|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2010| 12| 5.583074315E7|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1| 3.531044195000001E7|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2| 4.8128704180000015E7|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3| 4.932200064999999E7|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4| 3.0250918640000004E7|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5| 5.099740488000001E7|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6| 4.028547157E7|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7| 6.0774376599999994E7|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2011|  8| 5.4067997589999996E7| +-----+-----+--------------------+</a:t>
            </a:r>
            <a:endParaRPr/>
          </a:p>
        </p:txBody>
      </p:sp>
      <p:sp>
        <p:nvSpPr>
          <p:cNvPr id="181" name="Google Shape;181;p25"/>
          <p:cNvSpPr txBox="1"/>
          <p:nvPr>
            <p:ph idx="2" type="body"/>
          </p:nvPr>
        </p:nvSpPr>
        <p:spPr>
          <a:xfrm>
            <a:off x="414600" y="1301975"/>
            <a:ext cx="3830700" cy="983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50">
                <a:solidFill>
                  <a:srgbClr val="9CDCFE"/>
                </a:solidFill>
                <a:latin typeface="Courier New"/>
                <a:ea typeface="Courier New"/>
                <a:cs typeface="Courier New"/>
                <a:sym typeface="Courier New"/>
              </a:rPr>
              <a:t>monthly_sales</a:t>
            </a:r>
            <a:r>
              <a:rPr lang="en" sz="950">
                <a:solidFill>
                  <a:srgbClr val="D4D4D4"/>
                </a:solidFill>
                <a:latin typeface="Courier New"/>
                <a:ea typeface="Courier New"/>
                <a:cs typeface="Courier New"/>
                <a:sym typeface="Courier New"/>
              </a:rPr>
              <a:t> = </a:t>
            </a:r>
            <a:r>
              <a:rPr lang="en" sz="950">
                <a:solidFill>
                  <a:srgbClr val="9CDCFE"/>
                </a:solidFill>
                <a:latin typeface="Courier New"/>
                <a:ea typeface="Courier New"/>
                <a:cs typeface="Courier New"/>
                <a:sym typeface="Courier New"/>
              </a:rPr>
              <a:t>retail_df</a:t>
            </a:r>
            <a:r>
              <a:rPr lang="en" sz="950">
                <a:solidFill>
                  <a:srgbClr val="D4D4D4"/>
                </a:solidFill>
                <a:latin typeface="Courier New"/>
                <a:ea typeface="Courier New"/>
                <a:cs typeface="Courier New"/>
                <a:sym typeface="Courier New"/>
              </a:rPr>
              <a:t>.groupBy([year(</a:t>
            </a:r>
            <a:r>
              <a:rPr lang="en" sz="950">
                <a:solidFill>
                  <a:srgbClr val="CE9178"/>
                </a:solidFill>
                <a:latin typeface="Courier New"/>
                <a:ea typeface="Courier New"/>
                <a:cs typeface="Courier New"/>
                <a:sym typeface="Courier New"/>
              </a:rPr>
              <a:t>"Order Date"</a:t>
            </a:r>
            <a:r>
              <a:rPr lang="en" sz="950">
                <a:solidFill>
                  <a:srgbClr val="D4D4D4"/>
                </a:solidFill>
                <a:latin typeface="Courier New"/>
                <a:ea typeface="Courier New"/>
                <a:cs typeface="Courier New"/>
                <a:sym typeface="Courier New"/>
              </a:rPr>
              <a:t>).alias(</a:t>
            </a:r>
            <a:r>
              <a:rPr lang="en" sz="950">
                <a:solidFill>
                  <a:srgbClr val="CE9178"/>
                </a:solidFill>
                <a:latin typeface="Courier New"/>
                <a:ea typeface="Courier New"/>
                <a:cs typeface="Courier New"/>
                <a:sym typeface="Courier New"/>
              </a:rPr>
              <a:t>"Years"</a:t>
            </a:r>
            <a:r>
              <a:rPr lang="en" sz="950">
                <a:solidFill>
                  <a:srgbClr val="D4D4D4"/>
                </a:solidFill>
                <a:latin typeface="Courier New"/>
                <a:ea typeface="Courier New"/>
                <a:cs typeface="Courier New"/>
                <a:sym typeface="Courier New"/>
              </a:rPr>
              <a:t>), month(</a:t>
            </a:r>
            <a:r>
              <a:rPr lang="en" sz="950">
                <a:solidFill>
                  <a:srgbClr val="CE9178"/>
                </a:solidFill>
                <a:latin typeface="Courier New"/>
                <a:ea typeface="Courier New"/>
                <a:cs typeface="Courier New"/>
                <a:sym typeface="Courier New"/>
              </a:rPr>
              <a:t>"Order Date"</a:t>
            </a:r>
            <a:r>
              <a:rPr lang="en" sz="950">
                <a:solidFill>
                  <a:srgbClr val="D4D4D4"/>
                </a:solidFill>
                <a:latin typeface="Courier New"/>
                <a:ea typeface="Courier New"/>
                <a:cs typeface="Courier New"/>
                <a:sym typeface="Courier New"/>
              </a:rPr>
              <a:t>).alias(</a:t>
            </a:r>
            <a:r>
              <a:rPr lang="en" sz="950">
                <a:solidFill>
                  <a:srgbClr val="CE9178"/>
                </a:solidFill>
                <a:latin typeface="Courier New"/>
                <a:ea typeface="Courier New"/>
                <a:cs typeface="Courier New"/>
                <a:sym typeface="Courier New"/>
              </a:rPr>
              <a:t>"Month"</a:t>
            </a:r>
            <a:r>
              <a:rPr lang="en" sz="950">
                <a:solidFill>
                  <a:srgbClr val="D4D4D4"/>
                </a:solidFill>
                <a:latin typeface="Courier New"/>
                <a:ea typeface="Courier New"/>
                <a:cs typeface="Courier New"/>
                <a:sym typeface="Courier New"/>
              </a:rPr>
              <a:t>)]).agg(</a:t>
            </a:r>
            <a:r>
              <a:rPr lang="en" sz="950">
                <a:solidFill>
                  <a:srgbClr val="DCDCAA"/>
                </a:solidFill>
                <a:latin typeface="Courier New"/>
                <a:ea typeface="Courier New"/>
                <a:cs typeface="Courier New"/>
                <a:sym typeface="Courier New"/>
              </a:rPr>
              <a:t>sum</a:t>
            </a:r>
            <a:r>
              <a:rPr lang="en" sz="950">
                <a:solidFill>
                  <a:srgbClr val="D4D4D4"/>
                </a:solidFill>
                <a:latin typeface="Courier New"/>
                <a:ea typeface="Courier New"/>
                <a:cs typeface="Courier New"/>
                <a:sym typeface="Courier New"/>
              </a:rPr>
              <a:t>(</a:t>
            </a:r>
            <a:r>
              <a:rPr lang="en" sz="950">
                <a:solidFill>
                  <a:srgbClr val="CE9178"/>
                </a:solidFill>
                <a:latin typeface="Courier New"/>
                <a:ea typeface="Courier New"/>
                <a:cs typeface="Courier New"/>
                <a:sym typeface="Courier New"/>
              </a:rPr>
              <a:t>"Total Cost"</a:t>
            </a:r>
            <a:r>
              <a:rPr lang="en" sz="950">
                <a:solidFill>
                  <a:srgbClr val="D4D4D4"/>
                </a:solidFill>
                <a:latin typeface="Courier New"/>
                <a:ea typeface="Courier New"/>
                <a:cs typeface="Courier New"/>
                <a:sym typeface="Courier New"/>
              </a:rPr>
              <a:t>).alias(</a:t>
            </a:r>
            <a:r>
              <a:rPr lang="en" sz="950">
                <a:solidFill>
                  <a:srgbClr val="CE9178"/>
                </a:solidFill>
                <a:latin typeface="Courier New"/>
                <a:ea typeface="Courier New"/>
                <a:cs typeface="Courier New"/>
                <a:sym typeface="Courier New"/>
              </a:rPr>
              <a:t>"Sales"</a:t>
            </a:r>
            <a:r>
              <a:rPr lang="en" sz="950">
                <a:solidFill>
                  <a:srgbClr val="D4D4D4"/>
                </a:solidFill>
                <a:latin typeface="Courier New"/>
                <a:ea typeface="Courier New"/>
                <a:cs typeface="Courier New"/>
                <a:sym typeface="Courier New"/>
              </a:rPr>
              <a:t>)).orderBy(</a:t>
            </a:r>
            <a:r>
              <a:rPr lang="en" sz="950">
                <a:solidFill>
                  <a:srgbClr val="CE9178"/>
                </a:solidFill>
                <a:latin typeface="Courier New"/>
                <a:ea typeface="Courier New"/>
                <a:cs typeface="Courier New"/>
                <a:sym typeface="Courier New"/>
              </a:rPr>
              <a:t>"Years"</a:t>
            </a:r>
            <a:r>
              <a:rPr lang="en" sz="950">
                <a:solidFill>
                  <a:srgbClr val="D4D4D4"/>
                </a:solidFill>
                <a:latin typeface="Courier New"/>
                <a:ea typeface="Courier New"/>
                <a:cs typeface="Courier New"/>
                <a:sym typeface="Courier New"/>
              </a:rPr>
              <a:t>,</a:t>
            </a:r>
            <a:r>
              <a:rPr lang="en" sz="950">
                <a:solidFill>
                  <a:srgbClr val="CE9178"/>
                </a:solidFill>
                <a:latin typeface="Courier New"/>
                <a:ea typeface="Courier New"/>
                <a:cs typeface="Courier New"/>
                <a:sym typeface="Courier New"/>
              </a:rPr>
              <a:t>"Month"</a:t>
            </a:r>
            <a:r>
              <a:rPr lang="en" sz="950">
                <a:solidFill>
                  <a:srgbClr val="D4D4D4"/>
                </a:solidFill>
                <a:latin typeface="Courier New"/>
                <a:ea typeface="Courier New"/>
                <a:cs typeface="Courier New"/>
                <a:sym typeface="Courier New"/>
              </a:rPr>
              <a:t>)</a:t>
            </a:r>
            <a:endParaRPr sz="950">
              <a:solidFill>
                <a:srgbClr val="D4D4D4"/>
              </a:solidFill>
              <a:latin typeface="Courier New"/>
              <a:ea typeface="Courier New"/>
              <a:cs typeface="Courier New"/>
              <a:sym typeface="Courier New"/>
            </a:endParaRPr>
          </a:p>
        </p:txBody>
      </p:sp>
      <p:sp>
        <p:nvSpPr>
          <p:cNvPr id="182" name="Google Shape;182;p25"/>
          <p:cNvSpPr txBox="1"/>
          <p:nvPr>
            <p:ph idx="4294967295" type="body"/>
          </p:nvPr>
        </p:nvSpPr>
        <p:spPr>
          <a:xfrm>
            <a:off x="4964925" y="1224725"/>
            <a:ext cx="4015200" cy="1141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950">
                <a:solidFill>
                  <a:srgbClr val="9CDCFE"/>
                </a:solidFill>
                <a:latin typeface="Courier New"/>
                <a:ea typeface="Courier New"/>
                <a:cs typeface="Courier New"/>
                <a:sym typeface="Courier New"/>
              </a:rPr>
              <a:t>quarterly_sales_total_revenue</a:t>
            </a:r>
            <a:r>
              <a:rPr lang="en" sz="950">
                <a:solidFill>
                  <a:srgbClr val="D4D4D4"/>
                </a:solidFill>
                <a:latin typeface="Courier New"/>
                <a:ea typeface="Courier New"/>
                <a:cs typeface="Courier New"/>
                <a:sym typeface="Courier New"/>
              </a:rPr>
              <a:t> = </a:t>
            </a:r>
            <a:r>
              <a:rPr lang="en" sz="950">
                <a:solidFill>
                  <a:srgbClr val="9CDCFE"/>
                </a:solidFill>
                <a:latin typeface="Courier New"/>
                <a:ea typeface="Courier New"/>
                <a:cs typeface="Courier New"/>
                <a:sym typeface="Courier New"/>
              </a:rPr>
              <a:t>retail_df</a:t>
            </a:r>
            <a:r>
              <a:rPr lang="en" sz="950">
                <a:solidFill>
                  <a:srgbClr val="D4D4D4"/>
                </a:solidFill>
                <a:latin typeface="Courier New"/>
                <a:ea typeface="Courier New"/>
                <a:cs typeface="Courier New"/>
                <a:sym typeface="Courier New"/>
              </a:rPr>
              <a:t>.groupBy([year(</a:t>
            </a:r>
            <a:r>
              <a:rPr lang="en" sz="950">
                <a:solidFill>
                  <a:srgbClr val="CE9178"/>
                </a:solidFill>
                <a:latin typeface="Courier New"/>
                <a:ea typeface="Courier New"/>
                <a:cs typeface="Courier New"/>
                <a:sym typeface="Courier New"/>
              </a:rPr>
              <a:t>"Order Date"</a:t>
            </a:r>
            <a:r>
              <a:rPr lang="en" sz="950">
                <a:solidFill>
                  <a:srgbClr val="D4D4D4"/>
                </a:solidFill>
                <a:latin typeface="Courier New"/>
                <a:ea typeface="Courier New"/>
                <a:cs typeface="Courier New"/>
                <a:sym typeface="Courier New"/>
              </a:rPr>
              <a:t>).alias(</a:t>
            </a:r>
            <a:r>
              <a:rPr lang="en" sz="950">
                <a:solidFill>
                  <a:srgbClr val="CE9178"/>
                </a:solidFill>
                <a:latin typeface="Courier New"/>
                <a:ea typeface="Courier New"/>
                <a:cs typeface="Courier New"/>
                <a:sym typeface="Courier New"/>
              </a:rPr>
              <a:t>"Year"</a:t>
            </a:r>
            <a:r>
              <a:rPr lang="en" sz="950">
                <a:solidFill>
                  <a:srgbClr val="D4D4D4"/>
                </a:solidFill>
                <a:latin typeface="Courier New"/>
                <a:ea typeface="Courier New"/>
                <a:cs typeface="Courier New"/>
                <a:sym typeface="Courier New"/>
              </a:rPr>
              <a:t>), quarter(</a:t>
            </a:r>
            <a:r>
              <a:rPr lang="en" sz="950">
                <a:solidFill>
                  <a:srgbClr val="CE9178"/>
                </a:solidFill>
                <a:latin typeface="Courier New"/>
                <a:ea typeface="Courier New"/>
                <a:cs typeface="Courier New"/>
                <a:sym typeface="Courier New"/>
              </a:rPr>
              <a:t>"Order Date"</a:t>
            </a:r>
            <a:r>
              <a:rPr lang="en" sz="950">
                <a:solidFill>
                  <a:srgbClr val="D4D4D4"/>
                </a:solidFill>
                <a:latin typeface="Courier New"/>
                <a:ea typeface="Courier New"/>
                <a:cs typeface="Courier New"/>
                <a:sym typeface="Courier New"/>
              </a:rPr>
              <a:t>).alias(</a:t>
            </a:r>
            <a:r>
              <a:rPr lang="en" sz="950">
                <a:solidFill>
                  <a:srgbClr val="CE9178"/>
                </a:solidFill>
                <a:latin typeface="Courier New"/>
                <a:ea typeface="Courier New"/>
                <a:cs typeface="Courier New"/>
                <a:sym typeface="Courier New"/>
              </a:rPr>
              <a:t>"Quarter"</a:t>
            </a:r>
            <a:r>
              <a:rPr lang="en" sz="950">
                <a:solidFill>
                  <a:srgbClr val="D4D4D4"/>
                </a:solidFill>
                <a:latin typeface="Courier New"/>
                <a:ea typeface="Courier New"/>
                <a:cs typeface="Courier New"/>
                <a:sym typeface="Courier New"/>
              </a:rPr>
              <a:t>)]).agg(</a:t>
            </a:r>
            <a:r>
              <a:rPr lang="en" sz="950">
                <a:solidFill>
                  <a:srgbClr val="DCDCAA"/>
                </a:solidFill>
                <a:latin typeface="Courier New"/>
                <a:ea typeface="Courier New"/>
                <a:cs typeface="Courier New"/>
                <a:sym typeface="Courier New"/>
              </a:rPr>
              <a:t>sum</a:t>
            </a:r>
            <a:r>
              <a:rPr lang="en" sz="950">
                <a:solidFill>
                  <a:srgbClr val="D4D4D4"/>
                </a:solidFill>
                <a:latin typeface="Courier New"/>
                <a:ea typeface="Courier New"/>
                <a:cs typeface="Courier New"/>
                <a:sym typeface="Courier New"/>
              </a:rPr>
              <a:t>(</a:t>
            </a:r>
            <a:r>
              <a:rPr lang="en" sz="950">
                <a:solidFill>
                  <a:srgbClr val="CE9178"/>
                </a:solidFill>
                <a:latin typeface="Courier New"/>
                <a:ea typeface="Courier New"/>
                <a:cs typeface="Courier New"/>
                <a:sym typeface="Courier New"/>
              </a:rPr>
              <a:t>"Total Revenue"</a:t>
            </a:r>
            <a:r>
              <a:rPr lang="en" sz="950">
                <a:solidFill>
                  <a:srgbClr val="D4D4D4"/>
                </a:solidFill>
                <a:latin typeface="Courier New"/>
                <a:ea typeface="Courier New"/>
                <a:cs typeface="Courier New"/>
                <a:sym typeface="Courier New"/>
              </a:rPr>
              <a:t>)).orderBy(</a:t>
            </a:r>
            <a:r>
              <a:rPr lang="en" sz="950">
                <a:solidFill>
                  <a:srgbClr val="CE9178"/>
                </a:solidFill>
                <a:latin typeface="Courier New"/>
                <a:ea typeface="Courier New"/>
                <a:cs typeface="Courier New"/>
                <a:sym typeface="Courier New"/>
              </a:rPr>
              <a:t>"Year"</a:t>
            </a:r>
            <a:r>
              <a:rPr lang="en" sz="950">
                <a:solidFill>
                  <a:srgbClr val="D4D4D4"/>
                </a:solidFill>
                <a:latin typeface="Courier New"/>
                <a:ea typeface="Courier New"/>
                <a:cs typeface="Courier New"/>
                <a:sym typeface="Courier New"/>
              </a:rPr>
              <a:t>,</a:t>
            </a:r>
            <a:r>
              <a:rPr lang="en" sz="950">
                <a:solidFill>
                  <a:srgbClr val="CE9178"/>
                </a:solidFill>
                <a:latin typeface="Courier New"/>
                <a:ea typeface="Courier New"/>
                <a:cs typeface="Courier New"/>
                <a:sym typeface="Courier New"/>
              </a:rPr>
              <a:t>"Quarter"</a:t>
            </a:r>
            <a:r>
              <a:rPr lang="en" sz="950">
                <a:solidFill>
                  <a:srgbClr val="D4D4D4"/>
                </a:solidFill>
                <a:latin typeface="Courier New"/>
                <a:ea typeface="Courier New"/>
                <a:cs typeface="Courier New"/>
                <a:sym typeface="Courier New"/>
              </a:rPr>
              <a:t>)</a:t>
            </a:r>
            <a:endParaRPr sz="1300"/>
          </a:p>
        </p:txBody>
      </p:sp>
      <p:sp>
        <p:nvSpPr>
          <p:cNvPr id="183" name="Google Shape;183;p25"/>
          <p:cNvSpPr txBox="1"/>
          <p:nvPr/>
        </p:nvSpPr>
        <p:spPr>
          <a:xfrm>
            <a:off x="427350" y="790425"/>
            <a:ext cx="3506100" cy="3087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b="1" lang="en" sz="1150">
                <a:solidFill>
                  <a:schemeClr val="lt1"/>
                </a:solidFill>
              </a:rPr>
              <a:t>User Story: </a:t>
            </a:r>
            <a:r>
              <a:rPr b="1" lang="en" sz="1150">
                <a:solidFill>
                  <a:schemeClr val="lt1"/>
                </a:solidFill>
              </a:rPr>
              <a:t>Monthly</a:t>
            </a:r>
            <a:r>
              <a:rPr b="1" lang="en" sz="1150">
                <a:solidFill>
                  <a:schemeClr val="lt1"/>
                </a:solidFill>
              </a:rPr>
              <a:t> Sales Report</a:t>
            </a:r>
            <a:endParaRPr b="1" sz="1600">
              <a:solidFill>
                <a:schemeClr val="lt1"/>
              </a:solidFill>
            </a:endParaRPr>
          </a:p>
        </p:txBody>
      </p:sp>
      <p:sp>
        <p:nvSpPr>
          <p:cNvPr id="184" name="Google Shape;184;p25"/>
          <p:cNvSpPr txBox="1"/>
          <p:nvPr/>
        </p:nvSpPr>
        <p:spPr>
          <a:xfrm>
            <a:off x="427350" y="1145675"/>
            <a:ext cx="3506100" cy="3087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b="1" lang="en" sz="1150">
                <a:solidFill>
                  <a:srgbClr val="D4D4D4"/>
                </a:solidFill>
              </a:rPr>
              <a:t>User Story: Monthly Sales Report</a:t>
            </a:r>
            <a:endParaRPr b="1" sz="1600">
              <a:solidFill>
                <a:srgbClr val="D4D4D4"/>
              </a:solidFill>
            </a:endParaRPr>
          </a:p>
        </p:txBody>
      </p:sp>
      <p:sp>
        <p:nvSpPr>
          <p:cNvPr id="185" name="Google Shape;185;p25"/>
          <p:cNvSpPr txBox="1"/>
          <p:nvPr/>
        </p:nvSpPr>
        <p:spPr>
          <a:xfrm>
            <a:off x="4999350" y="993275"/>
            <a:ext cx="3506100" cy="3087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b="1" lang="en" sz="1150">
                <a:solidFill>
                  <a:srgbClr val="D4D4D4"/>
                </a:solidFill>
              </a:rPr>
              <a:t>User Story: Quarterly Sales Report</a:t>
            </a:r>
            <a:endParaRPr b="1" sz="1600">
              <a:solidFill>
                <a:srgbClr val="D4D4D4"/>
              </a:solidFill>
            </a:endParaRPr>
          </a:p>
        </p:txBody>
      </p:sp>
      <p:sp>
        <p:nvSpPr>
          <p:cNvPr id="186" name="Google Shape;186;p25"/>
          <p:cNvSpPr txBox="1"/>
          <p:nvPr>
            <p:ph type="title"/>
          </p:nvPr>
        </p:nvSpPr>
        <p:spPr>
          <a:xfrm>
            <a:off x="387900" y="4450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User Stories</a:t>
            </a:r>
            <a:endParaRPr sz="3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p:nvPr/>
        </p:nvSpPr>
        <p:spPr>
          <a:xfrm>
            <a:off x="4639275" y="0"/>
            <a:ext cx="45921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txBox="1"/>
          <p:nvPr>
            <p:ph idx="2" type="body"/>
          </p:nvPr>
        </p:nvSpPr>
        <p:spPr>
          <a:xfrm>
            <a:off x="194925" y="1219200"/>
            <a:ext cx="3837000" cy="3249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each_item</a:t>
            </a:r>
            <a:r>
              <a:rPr lang="en" sz="1050">
                <a:solidFill>
                  <a:srgbClr val="D4D4D4"/>
                </a:solidFill>
                <a:latin typeface="Courier New"/>
                <a:ea typeface="Courier New"/>
                <a:cs typeface="Courier New"/>
                <a:sym typeface="Courier New"/>
              </a:rPr>
              <a:t> = </a:t>
            </a:r>
            <a:r>
              <a:rPr lang="en" sz="1050">
                <a:solidFill>
                  <a:srgbClr val="9CDCFE"/>
                </a:solidFill>
                <a:latin typeface="Courier New"/>
                <a:ea typeface="Courier New"/>
                <a:cs typeface="Courier New"/>
                <a:sym typeface="Courier New"/>
              </a:rPr>
              <a:t>rdd_df</a:t>
            </a:r>
            <a:r>
              <a:rPr lang="en" sz="1050">
                <a:solidFill>
                  <a:srgbClr val="D4D4D4"/>
                </a:solidFill>
                <a:latin typeface="Courier New"/>
                <a:ea typeface="Courier New"/>
                <a:cs typeface="Courier New"/>
                <a:sym typeface="Courier New"/>
              </a:rPr>
              <a:t>.map(</a:t>
            </a:r>
            <a:r>
              <a:rPr lang="en" sz="1050">
                <a:solidFill>
                  <a:srgbClr val="569CD6"/>
                </a:solidFill>
                <a:latin typeface="Courier New"/>
                <a:ea typeface="Courier New"/>
                <a:cs typeface="Courier New"/>
                <a:sym typeface="Courier New"/>
              </a:rPr>
              <a:t>lambda</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l</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l</a:t>
            </a:r>
            <a:r>
              <a:rPr lang="en" sz="1050">
                <a:solidFill>
                  <a:srgbClr val="D4D4D4"/>
                </a:solidFill>
                <a:latin typeface="Courier New"/>
                <a:ea typeface="Courier New"/>
                <a:cs typeface="Courier New"/>
                <a:sym typeface="Courier New"/>
              </a:rPr>
              <a:t>[</a:t>
            </a:r>
            <a:r>
              <a:rPr lang="en" sz="1050">
                <a:solidFill>
                  <a:srgbClr val="B5CEA8"/>
                </a:solidFill>
                <a:latin typeface="Courier New"/>
                <a:ea typeface="Courier New"/>
                <a:cs typeface="Courier New"/>
                <a:sym typeface="Courier New"/>
              </a:rPr>
              <a:t>2</a:t>
            </a:r>
            <a:r>
              <a:rPr lang="en" sz="1050">
                <a:solidFill>
                  <a:srgbClr val="D4D4D4"/>
                </a:solidFill>
                <a:latin typeface="Courier New"/>
                <a:ea typeface="Courier New"/>
                <a:cs typeface="Courier New"/>
                <a:sym typeface="Courier New"/>
              </a:rPr>
              <a:t>], </a:t>
            </a:r>
            <a:r>
              <a:rPr lang="en" sz="1050">
                <a:solidFill>
                  <a:srgbClr val="B5CEA8"/>
                </a:solidFill>
                <a:latin typeface="Courier New"/>
                <a:ea typeface="Courier New"/>
                <a:cs typeface="Courier New"/>
                <a:sym typeface="Courier New"/>
              </a:rPr>
              <a:t>1</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item_ocount</a:t>
            </a:r>
            <a:r>
              <a:rPr lang="en" sz="1050">
                <a:solidFill>
                  <a:srgbClr val="D4D4D4"/>
                </a:solidFill>
                <a:latin typeface="Courier New"/>
                <a:ea typeface="Courier New"/>
                <a:cs typeface="Courier New"/>
                <a:sym typeface="Courier New"/>
              </a:rPr>
              <a:t>=</a:t>
            </a:r>
            <a:r>
              <a:rPr lang="en" sz="1050">
                <a:solidFill>
                  <a:srgbClr val="9CDCFE"/>
                </a:solidFill>
                <a:latin typeface="Courier New"/>
                <a:ea typeface="Courier New"/>
                <a:cs typeface="Courier New"/>
                <a:sym typeface="Courier New"/>
              </a:rPr>
              <a:t>each_item</a:t>
            </a:r>
            <a:r>
              <a:rPr lang="en" sz="1050">
                <a:solidFill>
                  <a:srgbClr val="D4D4D4"/>
                </a:solidFill>
                <a:latin typeface="Courier New"/>
                <a:ea typeface="Courier New"/>
                <a:cs typeface="Courier New"/>
                <a:sym typeface="Courier New"/>
              </a:rPr>
              <a:t>.reduceByKey(</a:t>
            </a:r>
            <a:r>
              <a:rPr lang="en" sz="1050">
                <a:solidFill>
                  <a:srgbClr val="DCDCAA"/>
                </a:solidFill>
                <a:latin typeface="Courier New"/>
                <a:ea typeface="Courier New"/>
                <a:cs typeface="Courier New"/>
                <a:sym typeface="Courier New"/>
              </a:rPr>
              <a:t>add</a:t>
            </a:r>
            <a:r>
              <a:rPr lang="en" sz="1050">
                <a:solidFill>
                  <a:srgbClr val="D4D4D4"/>
                </a:solidFill>
                <a:latin typeface="Courier New"/>
                <a:ea typeface="Courier New"/>
                <a:cs typeface="Courier New"/>
                <a:sym typeface="Courier New"/>
              </a:rPr>
              <a:t>).sortBy(    </a:t>
            </a:r>
            <a:r>
              <a:rPr lang="en" sz="1050">
                <a:solidFill>
                  <a:srgbClr val="569CD6"/>
                </a:solidFill>
                <a:latin typeface="Courier New"/>
                <a:ea typeface="Courier New"/>
                <a:cs typeface="Courier New"/>
                <a:sym typeface="Courier New"/>
              </a:rPr>
              <a:t>lambda</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x</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x</a:t>
            </a:r>
            <a:r>
              <a:rPr lang="en" sz="1050">
                <a:solidFill>
                  <a:srgbClr val="D4D4D4"/>
                </a:solidFill>
                <a:latin typeface="Courier New"/>
                <a:ea typeface="Courier New"/>
                <a:cs typeface="Courier New"/>
                <a:sym typeface="Courier New"/>
              </a:rPr>
              <a:t>[</a:t>
            </a:r>
            <a:r>
              <a:rPr lang="en" sz="1050">
                <a:solidFill>
                  <a:srgbClr val="B5CEA8"/>
                </a:solidFill>
                <a:latin typeface="Courier New"/>
                <a:ea typeface="Courier New"/>
                <a:cs typeface="Courier New"/>
                <a:sym typeface="Courier New"/>
              </a:rPr>
              <a:t>1</a:t>
            </a:r>
            <a:r>
              <a:rPr lang="en" sz="1050">
                <a:solidFill>
                  <a:srgbClr val="D4D4D4"/>
                </a:solidFill>
                <a:latin typeface="Courier New"/>
                <a:ea typeface="Courier New"/>
                <a:cs typeface="Courier New"/>
                <a:sym typeface="Courier New"/>
              </a:rPr>
              <a:t>],</a:t>
            </a:r>
            <a:r>
              <a:rPr lang="en" sz="1050">
                <a:solidFill>
                  <a:srgbClr val="9CDCFE"/>
                </a:solidFill>
                <a:latin typeface="Courier New"/>
                <a:ea typeface="Courier New"/>
                <a:cs typeface="Courier New"/>
                <a:sym typeface="Courier New"/>
              </a:rPr>
              <a:t>ascending</a:t>
            </a:r>
            <a:r>
              <a:rPr lang="en" sz="1050">
                <a:solidFill>
                  <a:srgbClr val="D4D4D4"/>
                </a:solidFill>
                <a:latin typeface="Courier New"/>
                <a:ea typeface="Courier New"/>
                <a:cs typeface="Courier New"/>
                <a:sym typeface="Courier New"/>
              </a:rPr>
              <a:t>=</a:t>
            </a:r>
            <a:r>
              <a:rPr lang="en" sz="1050">
                <a:solidFill>
                  <a:srgbClr val="569CD6"/>
                </a:solidFill>
                <a:latin typeface="Courier New"/>
                <a:ea typeface="Courier New"/>
                <a:cs typeface="Courier New"/>
                <a:sym typeface="Courier New"/>
              </a:rPr>
              <a:t>False</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 Output:</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[('Beverages', 447),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('Fruits', 447),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('Baby Food', 445),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('Cosmetics', 424),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('Household', 424),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('Office Supplies', 420),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('Personal Care', 415),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('Vegetables', 410),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('Meat', 399),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('Snacks', 398),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('Clothes', 386), </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1050">
                <a:solidFill>
                  <a:srgbClr val="D4D4D4"/>
                </a:solidFill>
                <a:latin typeface="Courier New"/>
                <a:ea typeface="Courier New"/>
                <a:cs typeface="Courier New"/>
                <a:sym typeface="Courier New"/>
              </a:rPr>
              <a:t>('Cereal', 385)]</a:t>
            </a:r>
            <a:endParaRPr sz="10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t/>
            </a:r>
            <a:endParaRPr sz="9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50">
              <a:solidFill>
                <a:srgbClr val="D4D4D4"/>
              </a:solidFill>
              <a:latin typeface="Courier New"/>
              <a:ea typeface="Courier New"/>
              <a:cs typeface="Courier New"/>
              <a:sym typeface="Courier New"/>
            </a:endParaRPr>
          </a:p>
        </p:txBody>
      </p:sp>
      <p:sp>
        <p:nvSpPr>
          <p:cNvPr id="193" name="Google Shape;193;p26"/>
          <p:cNvSpPr txBox="1"/>
          <p:nvPr>
            <p:ph idx="4294967295" type="body"/>
          </p:nvPr>
        </p:nvSpPr>
        <p:spPr>
          <a:xfrm>
            <a:off x="4765675" y="1447800"/>
            <a:ext cx="4554000" cy="1650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country_order</a:t>
            </a:r>
            <a:r>
              <a:rPr lang="en" sz="1050">
                <a:solidFill>
                  <a:srgbClr val="D4D4D4"/>
                </a:solidFill>
                <a:latin typeface="Courier New"/>
                <a:ea typeface="Courier New"/>
                <a:cs typeface="Courier New"/>
                <a:sym typeface="Courier New"/>
              </a:rPr>
              <a:t> = </a:t>
            </a:r>
            <a:r>
              <a:rPr lang="en" sz="1050">
                <a:solidFill>
                  <a:srgbClr val="9CDCFE"/>
                </a:solidFill>
                <a:latin typeface="Courier New"/>
                <a:ea typeface="Courier New"/>
                <a:cs typeface="Courier New"/>
                <a:sym typeface="Courier New"/>
              </a:rPr>
              <a:t>rdd_df</a:t>
            </a:r>
            <a:r>
              <a:rPr lang="en" sz="1050">
                <a:solidFill>
                  <a:srgbClr val="D4D4D4"/>
                </a:solidFill>
                <a:latin typeface="Courier New"/>
                <a:ea typeface="Courier New"/>
                <a:cs typeface="Courier New"/>
                <a:sym typeface="Courier New"/>
              </a:rPr>
              <a:t>.map(</a:t>
            </a:r>
            <a:r>
              <a:rPr lang="en" sz="1050">
                <a:solidFill>
                  <a:srgbClr val="569CD6"/>
                </a:solidFill>
                <a:latin typeface="Courier New"/>
                <a:ea typeface="Courier New"/>
                <a:cs typeface="Courier New"/>
                <a:sym typeface="Courier New"/>
              </a:rPr>
              <a:t>lambda</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l</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l</a:t>
            </a:r>
            <a:r>
              <a:rPr lang="en" sz="1050">
                <a:solidFill>
                  <a:srgbClr val="D4D4D4"/>
                </a:solidFill>
                <a:latin typeface="Courier New"/>
                <a:ea typeface="Courier New"/>
                <a:cs typeface="Courier New"/>
                <a:sym typeface="Courier New"/>
              </a:rPr>
              <a:t>[</a:t>
            </a:r>
            <a:r>
              <a:rPr lang="en" sz="1050">
                <a:solidFill>
                  <a:srgbClr val="B5CEA8"/>
                </a:solidFill>
                <a:latin typeface="Courier New"/>
                <a:ea typeface="Courier New"/>
                <a:cs typeface="Courier New"/>
                <a:sym typeface="Courier New"/>
              </a:rPr>
              <a:t>1</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l</a:t>
            </a:r>
            <a:r>
              <a:rPr lang="en" sz="1050">
                <a:solidFill>
                  <a:srgbClr val="D4D4D4"/>
                </a:solidFill>
                <a:latin typeface="Courier New"/>
                <a:ea typeface="Courier New"/>
                <a:cs typeface="Courier New"/>
                <a:sym typeface="Courier New"/>
              </a:rPr>
              <a:t>[</a:t>
            </a:r>
            <a:r>
              <a:rPr lang="en" sz="1050">
                <a:solidFill>
                  <a:srgbClr val="B5CEA8"/>
                </a:solidFill>
                <a:latin typeface="Courier New"/>
                <a:ea typeface="Courier New"/>
                <a:cs typeface="Courier New"/>
                <a:sym typeface="Courier New"/>
              </a:rPr>
              <a:t>11</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country_revenue</a:t>
            </a:r>
            <a:r>
              <a:rPr lang="en" sz="1050">
                <a:solidFill>
                  <a:srgbClr val="D4D4D4"/>
                </a:solidFill>
                <a:latin typeface="Courier New"/>
                <a:ea typeface="Courier New"/>
                <a:cs typeface="Courier New"/>
                <a:sym typeface="Courier New"/>
              </a:rPr>
              <a:t>=</a:t>
            </a:r>
            <a:r>
              <a:rPr lang="en" sz="1050">
                <a:solidFill>
                  <a:srgbClr val="9CDCFE"/>
                </a:solidFill>
                <a:latin typeface="Courier New"/>
                <a:ea typeface="Courier New"/>
                <a:cs typeface="Courier New"/>
                <a:sym typeface="Courier New"/>
              </a:rPr>
              <a:t>country_order</a:t>
            </a:r>
            <a:r>
              <a:rPr lang="en" sz="1050">
                <a:solidFill>
                  <a:srgbClr val="D4D4D4"/>
                </a:solidFill>
                <a:latin typeface="Courier New"/>
                <a:ea typeface="Courier New"/>
                <a:cs typeface="Courier New"/>
                <a:sym typeface="Courier New"/>
              </a:rPr>
              <a:t>.reduceByKey(</a:t>
            </a:r>
            <a:r>
              <a:rPr lang="en" sz="1050">
                <a:solidFill>
                  <a:srgbClr val="DCDCAA"/>
                </a:solidFill>
                <a:latin typeface="Courier New"/>
                <a:ea typeface="Courier New"/>
                <a:cs typeface="Courier New"/>
                <a:sym typeface="Courier New"/>
              </a:rPr>
              <a:t>add</a:t>
            </a:r>
            <a:r>
              <a:rPr lang="en" sz="1050">
                <a:solidFill>
                  <a:srgbClr val="D4D4D4"/>
                </a:solidFill>
                <a:latin typeface="Courier New"/>
                <a:ea typeface="Courier New"/>
                <a:cs typeface="Courier New"/>
                <a:sym typeface="Courier New"/>
              </a:rPr>
              <a:t>).sortBy(</a:t>
            </a:r>
            <a:r>
              <a:rPr lang="en" sz="1050">
                <a:solidFill>
                  <a:srgbClr val="569CD6"/>
                </a:solidFill>
                <a:latin typeface="Courier New"/>
                <a:ea typeface="Courier New"/>
                <a:cs typeface="Courier New"/>
                <a:sym typeface="Courier New"/>
              </a:rPr>
              <a:t>lambda</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x</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x</a:t>
            </a:r>
            <a:r>
              <a:rPr lang="en" sz="1050">
                <a:solidFill>
                  <a:srgbClr val="D4D4D4"/>
                </a:solidFill>
                <a:latin typeface="Courier New"/>
                <a:ea typeface="Courier New"/>
                <a:cs typeface="Courier New"/>
                <a:sym typeface="Courier New"/>
              </a:rPr>
              <a:t>[</a:t>
            </a:r>
            <a:r>
              <a:rPr lang="en" sz="1050">
                <a:solidFill>
                  <a:srgbClr val="B5CEA8"/>
                </a:solidFill>
                <a:latin typeface="Courier New"/>
                <a:ea typeface="Courier New"/>
                <a:cs typeface="Courier New"/>
                <a:sym typeface="Courier New"/>
              </a:rPr>
              <a:t>1</a:t>
            </a:r>
            <a:r>
              <a:rPr lang="en" sz="1050">
                <a:solidFill>
                  <a:srgbClr val="D4D4D4"/>
                </a:solidFill>
                <a:latin typeface="Courier New"/>
                <a:ea typeface="Courier New"/>
                <a:cs typeface="Courier New"/>
                <a:sym typeface="Courier New"/>
              </a:rPr>
              <a:t>], </a:t>
            </a:r>
            <a:r>
              <a:rPr lang="en" sz="1050">
                <a:solidFill>
                  <a:srgbClr val="9CDCFE"/>
                </a:solidFill>
                <a:latin typeface="Courier New"/>
                <a:ea typeface="Courier New"/>
                <a:cs typeface="Courier New"/>
                <a:sym typeface="Courier New"/>
              </a:rPr>
              <a:t>ascending</a:t>
            </a:r>
            <a:r>
              <a:rPr lang="en" sz="1050">
                <a:solidFill>
                  <a:srgbClr val="D4D4D4"/>
                </a:solidFill>
                <a:latin typeface="Courier New"/>
                <a:ea typeface="Courier New"/>
                <a:cs typeface="Courier New"/>
                <a:sym typeface="Courier New"/>
              </a:rPr>
              <a:t>=</a:t>
            </a:r>
            <a:r>
              <a:rPr lang="en" sz="1050">
                <a:solidFill>
                  <a:srgbClr val="569CD6"/>
                </a:solidFill>
                <a:latin typeface="Courier New"/>
                <a:ea typeface="Courier New"/>
                <a:cs typeface="Courier New"/>
                <a:sym typeface="Courier New"/>
              </a:rPr>
              <a:t>False</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9CDCFE"/>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countrywise_sales</a:t>
            </a:r>
            <a:r>
              <a:rPr lang="en" sz="1050">
                <a:solidFill>
                  <a:srgbClr val="D4D4D4"/>
                </a:solidFill>
                <a:latin typeface="Courier New"/>
                <a:ea typeface="Courier New"/>
                <a:cs typeface="Courier New"/>
                <a:sym typeface="Courier New"/>
              </a:rPr>
              <a:t> = spark.createDataFrame(</a:t>
            </a:r>
            <a:r>
              <a:rPr lang="en" sz="1050">
                <a:solidFill>
                  <a:srgbClr val="9CDCFE"/>
                </a:solidFill>
                <a:latin typeface="Courier New"/>
                <a:ea typeface="Courier New"/>
                <a:cs typeface="Courier New"/>
                <a:sym typeface="Courier New"/>
              </a:rPr>
              <a:t>country_revenue</a:t>
            </a:r>
            <a:r>
              <a:rPr lang="en" sz="1050">
                <a:solidFill>
                  <a:srgbClr val="D4D4D4"/>
                </a:solidFill>
                <a:latin typeface="Courier New"/>
                <a:ea typeface="Courier New"/>
                <a:cs typeface="Courier New"/>
                <a:sym typeface="Courier New"/>
              </a:rPr>
              <a:t>, [</a:t>
            </a:r>
            <a:r>
              <a:rPr lang="en" sz="1050">
                <a:solidFill>
                  <a:srgbClr val="CE9178"/>
                </a:solidFill>
                <a:latin typeface="Courier New"/>
                <a:ea typeface="Courier New"/>
                <a:cs typeface="Courier New"/>
                <a:sym typeface="Courier New"/>
              </a:rPr>
              <a:t>'country'</a:t>
            </a:r>
            <a:r>
              <a:rPr lang="en" sz="1050">
                <a:solidFill>
                  <a:srgbClr val="D4D4D4"/>
                </a:solidFill>
                <a:latin typeface="Courier New"/>
                <a:ea typeface="Courier New"/>
                <a:cs typeface="Courier New"/>
                <a:sym typeface="Courier New"/>
              </a:rPr>
              <a:t>,</a:t>
            </a:r>
            <a:r>
              <a:rPr lang="en" sz="1050">
                <a:solidFill>
                  <a:srgbClr val="D4D4D4"/>
                </a:solidFill>
                <a:latin typeface="Courier New"/>
                <a:ea typeface="Courier New"/>
                <a:cs typeface="Courier New"/>
                <a:sym typeface="Courier New"/>
              </a:rPr>
              <a:t> </a:t>
            </a:r>
            <a:r>
              <a:rPr lang="en" sz="1050">
                <a:solidFill>
                  <a:srgbClr val="CE9178"/>
                </a:solidFill>
                <a:latin typeface="Courier New"/>
                <a:ea typeface="Courier New"/>
                <a:cs typeface="Courier New"/>
                <a:sym typeface="Courier New"/>
              </a:rPr>
              <a:t>'sales'</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9CDCFE"/>
              </a:solidFill>
              <a:latin typeface="Courier New"/>
              <a:ea typeface="Courier New"/>
              <a:cs typeface="Courier New"/>
              <a:sym typeface="Courier New"/>
            </a:endParaRPr>
          </a:p>
          <a:p>
            <a:pPr indent="0" lvl="0" marL="0" rtl="0" algn="l">
              <a:lnSpc>
                <a:spcPct val="100000"/>
              </a:lnSpc>
              <a:spcBef>
                <a:spcPts val="0"/>
              </a:spcBef>
              <a:spcAft>
                <a:spcPts val="1600"/>
              </a:spcAft>
              <a:buNone/>
            </a:pPr>
            <a:r>
              <a:t/>
            </a:r>
            <a:endParaRPr/>
          </a:p>
        </p:txBody>
      </p:sp>
      <p:sp>
        <p:nvSpPr>
          <p:cNvPr id="194" name="Google Shape;194;p26"/>
          <p:cNvSpPr txBox="1"/>
          <p:nvPr/>
        </p:nvSpPr>
        <p:spPr>
          <a:xfrm>
            <a:off x="235875" y="3977500"/>
            <a:ext cx="3742200" cy="669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050">
                <a:solidFill>
                  <a:srgbClr val="9CDCFE"/>
                </a:solidFill>
                <a:latin typeface="Courier New"/>
                <a:ea typeface="Courier New"/>
                <a:cs typeface="Courier New"/>
                <a:sym typeface="Courier New"/>
              </a:rPr>
              <a:t>item_type_orders_count</a:t>
            </a:r>
            <a:r>
              <a:rPr lang="en" sz="1050">
                <a:solidFill>
                  <a:srgbClr val="D4D4D4"/>
                </a:solidFill>
                <a:latin typeface="Courier New"/>
                <a:ea typeface="Courier New"/>
                <a:cs typeface="Courier New"/>
                <a:sym typeface="Courier New"/>
              </a:rPr>
              <a:t> = spark.createDataFrame(</a:t>
            </a:r>
            <a:r>
              <a:rPr lang="en" sz="1050">
                <a:solidFill>
                  <a:srgbClr val="9CDCFE"/>
                </a:solidFill>
                <a:latin typeface="Courier New"/>
                <a:ea typeface="Courier New"/>
                <a:cs typeface="Courier New"/>
                <a:sym typeface="Courier New"/>
              </a:rPr>
              <a:t>item_ocount</a:t>
            </a:r>
            <a:r>
              <a:rPr lang="en" sz="1050">
                <a:solidFill>
                  <a:srgbClr val="D4D4D4"/>
                </a:solidFill>
                <a:latin typeface="Courier New"/>
                <a:ea typeface="Courier New"/>
                <a:cs typeface="Courier New"/>
                <a:sym typeface="Courier New"/>
              </a:rPr>
              <a:t>, [</a:t>
            </a:r>
            <a:r>
              <a:rPr lang="en" sz="1050">
                <a:solidFill>
                  <a:srgbClr val="CE9178"/>
                </a:solidFill>
                <a:latin typeface="Courier New"/>
                <a:ea typeface="Courier New"/>
                <a:cs typeface="Courier New"/>
                <a:sym typeface="Courier New"/>
              </a:rPr>
              <a:t>'item_type'</a:t>
            </a:r>
            <a:r>
              <a:rPr lang="en" sz="1050">
                <a:solidFill>
                  <a:srgbClr val="D4D4D4"/>
                </a:solidFill>
                <a:latin typeface="Courier New"/>
                <a:ea typeface="Courier New"/>
                <a:cs typeface="Courier New"/>
                <a:sym typeface="Courier New"/>
              </a:rPr>
              <a:t>, </a:t>
            </a:r>
            <a:r>
              <a:rPr lang="en" sz="1050">
                <a:solidFill>
                  <a:srgbClr val="CE9178"/>
                </a:solidFill>
                <a:latin typeface="Courier New"/>
                <a:ea typeface="Courier New"/>
                <a:cs typeface="Courier New"/>
                <a:sym typeface="Courier New"/>
              </a:rPr>
              <a:t>'orders_count'</a:t>
            </a:r>
            <a:r>
              <a:rPr lang="en" sz="1050">
                <a:solidFill>
                  <a:srgbClr val="D4D4D4"/>
                </a:solidFill>
                <a:latin typeface="Courier New"/>
                <a:ea typeface="Courier New"/>
                <a:cs typeface="Courier New"/>
                <a:sym typeface="Courier New"/>
              </a:rPr>
              <a:t>])</a:t>
            </a:r>
            <a:endParaRPr sz="1050">
              <a:solidFill>
                <a:srgbClr val="D4D4D4"/>
              </a:solidFill>
              <a:latin typeface="Courier New"/>
              <a:ea typeface="Courier New"/>
              <a:cs typeface="Courier New"/>
              <a:sym typeface="Courier New"/>
            </a:endParaRPr>
          </a:p>
        </p:txBody>
      </p:sp>
      <p:sp>
        <p:nvSpPr>
          <p:cNvPr id="195" name="Google Shape;195;p26"/>
          <p:cNvSpPr txBox="1"/>
          <p:nvPr/>
        </p:nvSpPr>
        <p:spPr>
          <a:xfrm>
            <a:off x="4885175" y="2951125"/>
            <a:ext cx="4029000" cy="17202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Output:</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country| sales| +--------------------+--------------------+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Rwanda| 6.039873958999999E7|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Myanmar| 5.883846785E7|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South Korea| 5.743435542999999E7|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Ghana| 5.627138265000001E7|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Niger| 5.529821127999998E7|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Grenada| 5.498818455000001E7|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|Republic of the C...| 5.437980838999998E7|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Kosovo| 5.383314279000001E7|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Czech Republic| 5.354393214E7|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Ukraine| 5.325231754E7| </a:t>
            </a:r>
            <a:endParaRPr sz="950">
              <a:solidFill>
                <a:srgbClr val="D4D4D4"/>
              </a:solidFill>
              <a:latin typeface="Courier New"/>
              <a:ea typeface="Courier New"/>
              <a:cs typeface="Courier New"/>
              <a:sym typeface="Courier New"/>
            </a:endParaRPr>
          </a:p>
          <a:p>
            <a:pPr indent="0" lvl="0" marL="0" rtl="0" algn="l">
              <a:lnSpc>
                <a:spcPct val="70000"/>
              </a:lnSpc>
              <a:spcBef>
                <a:spcPts val="0"/>
              </a:spcBef>
              <a:spcAft>
                <a:spcPts val="0"/>
              </a:spcAft>
              <a:buNone/>
            </a:pPr>
            <a:r>
              <a:rPr lang="en" sz="950">
                <a:solidFill>
                  <a:srgbClr val="D4D4D4"/>
                </a:solidFill>
                <a:latin typeface="Courier New"/>
                <a:ea typeface="Courier New"/>
                <a:cs typeface="Courier New"/>
                <a:sym typeface="Courier New"/>
              </a:rPr>
              <a:t>| Vanuatu| 5.129172321E7|</a:t>
            </a:r>
            <a:endParaRPr sz="1300">
              <a:solidFill>
                <a:schemeClr val="accent3"/>
              </a:solidFill>
              <a:latin typeface="Average"/>
              <a:ea typeface="Average"/>
              <a:cs typeface="Average"/>
              <a:sym typeface="Average"/>
            </a:endParaRPr>
          </a:p>
        </p:txBody>
      </p:sp>
      <p:sp>
        <p:nvSpPr>
          <p:cNvPr id="196" name="Google Shape;196;p26"/>
          <p:cNvSpPr txBox="1"/>
          <p:nvPr/>
        </p:nvSpPr>
        <p:spPr>
          <a:xfrm>
            <a:off x="225725" y="1002375"/>
            <a:ext cx="4209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50">
                <a:solidFill>
                  <a:srgbClr val="D4D4D4"/>
                </a:solidFill>
                <a:latin typeface="Courier New"/>
                <a:ea typeface="Courier New"/>
                <a:cs typeface="Courier New"/>
                <a:sym typeface="Courier New"/>
              </a:rPr>
              <a:t>User Story: Display the number of orders for each item</a:t>
            </a:r>
            <a:endParaRPr b="1"/>
          </a:p>
        </p:txBody>
      </p:sp>
      <p:sp>
        <p:nvSpPr>
          <p:cNvPr id="197" name="Google Shape;197;p26"/>
          <p:cNvSpPr txBox="1"/>
          <p:nvPr/>
        </p:nvSpPr>
        <p:spPr>
          <a:xfrm>
            <a:off x="4816025" y="1002375"/>
            <a:ext cx="43974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 sz="1050">
                <a:solidFill>
                  <a:srgbClr val="D4D4D4"/>
                </a:solidFill>
                <a:latin typeface="Courier New"/>
                <a:ea typeface="Courier New"/>
                <a:cs typeface="Courier New"/>
                <a:sym typeface="Courier New"/>
              </a:rPr>
              <a:t>User Story: </a:t>
            </a:r>
            <a:r>
              <a:rPr b="1" lang="en" sz="1050">
                <a:solidFill>
                  <a:srgbClr val="D4D4D4"/>
                </a:solidFill>
                <a:latin typeface="Courier New"/>
                <a:ea typeface="Courier New"/>
                <a:cs typeface="Courier New"/>
                <a:sym typeface="Courier New"/>
              </a:rPr>
              <a:t>Display the country with highest sale</a:t>
            </a:r>
            <a:endParaRPr b="1"/>
          </a:p>
        </p:txBody>
      </p:sp>
      <p:sp>
        <p:nvSpPr>
          <p:cNvPr id="198" name="Google Shape;198;p26"/>
          <p:cNvSpPr txBox="1"/>
          <p:nvPr>
            <p:ph type="title"/>
          </p:nvPr>
        </p:nvSpPr>
        <p:spPr>
          <a:xfrm>
            <a:off x="235500" y="4450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User Stories</a:t>
            </a:r>
            <a:endParaRPr sz="3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Databricks</a:t>
            </a:r>
            <a:endParaRPr/>
          </a:p>
          <a:p>
            <a:pPr indent="0" lvl="0" marL="0" rtl="0" algn="l">
              <a:spcBef>
                <a:spcPts val="0"/>
              </a:spcBef>
              <a:spcAft>
                <a:spcPts val="0"/>
              </a:spcAft>
              <a:buNone/>
            </a:pPr>
            <a:r>
              <a:t/>
            </a:r>
            <a:endParaRPr/>
          </a:p>
        </p:txBody>
      </p:sp>
      <p:pic>
        <p:nvPicPr>
          <p:cNvPr id="204" name="Google Shape;204;p27"/>
          <p:cNvPicPr preferRelativeResize="0"/>
          <p:nvPr/>
        </p:nvPicPr>
        <p:blipFill rotWithShape="1">
          <a:blip r:embed="rId3">
            <a:alphaModFix/>
          </a:blip>
          <a:srcRect b="58412" l="10662" r="11108" t="23673"/>
          <a:stretch/>
        </p:blipFill>
        <p:spPr>
          <a:xfrm>
            <a:off x="235500" y="1107450"/>
            <a:ext cx="8520600" cy="1292862"/>
          </a:xfrm>
          <a:prstGeom prst="rect">
            <a:avLst/>
          </a:prstGeom>
          <a:noFill/>
          <a:ln>
            <a:noFill/>
          </a:ln>
        </p:spPr>
      </p:pic>
      <p:pic>
        <p:nvPicPr>
          <p:cNvPr id="205" name="Google Shape;205;p27"/>
          <p:cNvPicPr preferRelativeResize="0"/>
          <p:nvPr/>
        </p:nvPicPr>
        <p:blipFill rotWithShape="1">
          <a:blip r:embed="rId4">
            <a:alphaModFix/>
          </a:blip>
          <a:srcRect b="19086" l="6890" r="28526" t="25072"/>
          <a:stretch/>
        </p:blipFill>
        <p:spPr>
          <a:xfrm>
            <a:off x="247050" y="2777024"/>
            <a:ext cx="4140025" cy="2013500"/>
          </a:xfrm>
          <a:prstGeom prst="rect">
            <a:avLst/>
          </a:prstGeom>
          <a:noFill/>
          <a:ln>
            <a:noFill/>
          </a:ln>
        </p:spPr>
      </p:pic>
      <p:pic>
        <p:nvPicPr>
          <p:cNvPr id="206" name="Google Shape;206;p27"/>
          <p:cNvPicPr preferRelativeResize="0"/>
          <p:nvPr/>
        </p:nvPicPr>
        <p:blipFill rotWithShape="1">
          <a:blip r:embed="rId5">
            <a:alphaModFix/>
          </a:blip>
          <a:srcRect b="11683" l="7214" r="12179" t="24783"/>
          <a:stretch/>
        </p:blipFill>
        <p:spPr>
          <a:xfrm>
            <a:off x="4572000" y="2777025"/>
            <a:ext cx="4255014" cy="2013500"/>
          </a:xfrm>
          <a:prstGeom prst="rect">
            <a:avLst/>
          </a:prstGeom>
          <a:noFill/>
          <a:ln>
            <a:noFill/>
          </a:ln>
        </p:spPr>
      </p:pic>
      <p:pic>
        <p:nvPicPr>
          <p:cNvPr id="207" name="Google Shape;207;p27"/>
          <p:cNvPicPr preferRelativeResize="0"/>
          <p:nvPr/>
        </p:nvPicPr>
        <p:blipFill>
          <a:blip r:embed="rId6">
            <a:alphaModFix/>
          </a:blip>
          <a:stretch>
            <a:fillRect/>
          </a:stretch>
        </p:blipFill>
        <p:spPr>
          <a:xfrm>
            <a:off x="7969100" y="235301"/>
            <a:ext cx="919485" cy="482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8"/>
          <p:cNvSpPr txBox="1"/>
          <p:nvPr>
            <p:ph type="title"/>
          </p:nvPr>
        </p:nvSpPr>
        <p:spPr>
          <a:xfrm>
            <a:off x="328450" y="402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Store data </a:t>
            </a:r>
            <a:endParaRPr/>
          </a:p>
        </p:txBody>
      </p:sp>
      <p:sp>
        <p:nvSpPr>
          <p:cNvPr id="213" name="Google Shape;213;p28"/>
          <p:cNvSpPr txBox="1"/>
          <p:nvPr>
            <p:ph idx="1" type="body"/>
          </p:nvPr>
        </p:nvSpPr>
        <p:spPr>
          <a:xfrm>
            <a:off x="235500" y="1228675"/>
            <a:ext cx="4194000" cy="3594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50">
                <a:solidFill>
                  <a:srgbClr val="9CDCFE"/>
                </a:solidFill>
                <a:latin typeface="Courier New"/>
                <a:ea typeface="Courier New"/>
                <a:cs typeface="Courier New"/>
                <a:sym typeface="Courier New"/>
              </a:rPr>
              <a:t>adls_account_name</a:t>
            </a:r>
            <a:r>
              <a:rPr lang="en" sz="1250">
                <a:solidFill>
                  <a:srgbClr val="D4D4D4"/>
                </a:solidFill>
                <a:latin typeface="Courier New"/>
                <a:ea typeface="Courier New"/>
                <a:cs typeface="Courier New"/>
                <a:sym typeface="Courier New"/>
              </a:rPr>
              <a:t> = </a:t>
            </a:r>
            <a:r>
              <a:rPr lang="en" sz="1250">
                <a:solidFill>
                  <a:srgbClr val="CE9178"/>
                </a:solidFill>
                <a:latin typeface="Courier New"/>
                <a:ea typeface="Courier New"/>
                <a:cs typeface="Courier New"/>
                <a:sym typeface="Courier New"/>
              </a:rPr>
              <a:t>"retailsales123"</a:t>
            </a:r>
            <a:endParaRPr sz="12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9CDCFE"/>
                </a:solidFill>
                <a:latin typeface="Courier New"/>
                <a:ea typeface="Courier New"/>
                <a:cs typeface="Courier New"/>
                <a:sym typeface="Courier New"/>
              </a:rPr>
              <a:t>adls_container</a:t>
            </a:r>
            <a:r>
              <a:rPr lang="en" sz="1250">
                <a:solidFill>
                  <a:srgbClr val="D4D4D4"/>
                </a:solidFill>
                <a:latin typeface="Courier New"/>
                <a:ea typeface="Courier New"/>
                <a:cs typeface="Courier New"/>
                <a:sym typeface="Courier New"/>
              </a:rPr>
              <a:t> = </a:t>
            </a:r>
            <a:r>
              <a:rPr lang="en" sz="1250">
                <a:solidFill>
                  <a:srgbClr val="CE9178"/>
                </a:solidFill>
                <a:latin typeface="Courier New"/>
                <a:ea typeface="Courier New"/>
                <a:cs typeface="Courier New"/>
                <a:sym typeface="Courier New"/>
              </a:rPr>
              <a:t>"source"</a:t>
            </a:r>
            <a:endParaRPr sz="12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9CDCFE"/>
                </a:solidFill>
                <a:latin typeface="Courier New"/>
                <a:ea typeface="Courier New"/>
                <a:cs typeface="Courier New"/>
                <a:sym typeface="Courier New"/>
              </a:rPr>
              <a:t>adls_folder</a:t>
            </a:r>
            <a:r>
              <a:rPr lang="en" sz="1250">
                <a:solidFill>
                  <a:srgbClr val="D4D4D4"/>
                </a:solidFill>
                <a:latin typeface="Courier New"/>
                <a:ea typeface="Courier New"/>
                <a:cs typeface="Courier New"/>
                <a:sym typeface="Courier New"/>
              </a:rPr>
              <a:t> = </a:t>
            </a:r>
            <a:r>
              <a:rPr lang="en" sz="1250">
                <a:solidFill>
                  <a:srgbClr val="CE9178"/>
                </a:solidFill>
                <a:latin typeface="Courier New"/>
                <a:ea typeface="Courier New"/>
                <a:cs typeface="Courier New"/>
                <a:sym typeface="Courier New"/>
              </a:rPr>
              <a:t>"output"</a:t>
            </a:r>
            <a:endParaRPr sz="12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9CDCFE"/>
                </a:solidFill>
                <a:latin typeface="Courier New"/>
                <a:ea typeface="Courier New"/>
                <a:cs typeface="Courier New"/>
                <a:sym typeface="Courier New"/>
              </a:rPr>
              <a:t>adls_output_path</a:t>
            </a:r>
            <a:r>
              <a:rPr lang="en" sz="1250">
                <a:solidFill>
                  <a:srgbClr val="D4D4D4"/>
                </a:solidFill>
                <a:latin typeface="Courier New"/>
                <a:ea typeface="Courier New"/>
                <a:cs typeface="Courier New"/>
                <a:sym typeface="Courier New"/>
              </a:rPr>
              <a:t> =  </a:t>
            </a:r>
            <a:r>
              <a:rPr lang="en" sz="1250">
                <a:solidFill>
                  <a:srgbClr val="569CD6"/>
                </a:solidFill>
                <a:latin typeface="Courier New"/>
                <a:ea typeface="Courier New"/>
                <a:cs typeface="Courier New"/>
                <a:sym typeface="Courier New"/>
              </a:rPr>
              <a:t>r</a:t>
            </a:r>
            <a:r>
              <a:rPr lang="en" sz="1250">
                <a:solidFill>
                  <a:srgbClr val="D16969"/>
                </a:solidFill>
                <a:latin typeface="Courier New"/>
                <a:ea typeface="Courier New"/>
                <a:cs typeface="Courier New"/>
                <a:sym typeface="Courier New"/>
              </a:rPr>
              <a:t>'abfs://source@retailsales123.dfs.core.windows.net/output/countrywise_sales'</a:t>
            </a:r>
            <a:endParaRPr sz="1250">
              <a:solidFill>
                <a:srgbClr val="D16969"/>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6A9955"/>
                </a:solidFill>
                <a:latin typeface="Courier New"/>
                <a:ea typeface="Courier New"/>
                <a:cs typeface="Courier New"/>
                <a:sym typeface="Courier New"/>
              </a:rPr>
              <a:t># Save the DataFrame to ADLS</a:t>
            </a:r>
            <a:endParaRPr sz="12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9CDCFE"/>
                </a:solidFill>
                <a:latin typeface="Courier New"/>
                <a:ea typeface="Courier New"/>
                <a:cs typeface="Courier New"/>
                <a:sym typeface="Courier New"/>
              </a:rPr>
              <a:t>countrywise_sales</a:t>
            </a:r>
            <a:r>
              <a:rPr lang="en" sz="1250">
                <a:solidFill>
                  <a:srgbClr val="D4D4D4"/>
                </a:solidFill>
                <a:latin typeface="Courier New"/>
                <a:ea typeface="Courier New"/>
                <a:cs typeface="Courier New"/>
                <a:sym typeface="Courier New"/>
              </a:rPr>
              <a:t>.write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D4D4D4"/>
                </a:solidFill>
                <a:latin typeface="Courier New"/>
                <a:ea typeface="Courier New"/>
                <a:cs typeface="Courier New"/>
                <a:sym typeface="Courier New"/>
              </a:rPr>
              <a:t>    .mode(</a:t>
            </a:r>
            <a:r>
              <a:rPr lang="en" sz="1250">
                <a:solidFill>
                  <a:srgbClr val="CE9178"/>
                </a:solidFill>
                <a:latin typeface="Courier New"/>
                <a:ea typeface="Courier New"/>
                <a:cs typeface="Courier New"/>
                <a:sym typeface="Courier New"/>
              </a:rPr>
              <a:t>"overwrite"</a:t>
            </a:r>
            <a:r>
              <a:rPr lang="en" sz="1250">
                <a:solidFill>
                  <a:srgbClr val="D4D4D4"/>
                </a:solidFill>
                <a:latin typeface="Courier New"/>
                <a:ea typeface="Courier New"/>
                <a:cs typeface="Courier New"/>
                <a:sym typeface="Courier New"/>
              </a:rPr>
              <a:t>) \</a:t>
            </a:r>
            <a:endParaRPr sz="12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D4D4D4"/>
                </a:solidFill>
                <a:latin typeface="Courier New"/>
                <a:ea typeface="Courier New"/>
                <a:cs typeface="Courier New"/>
                <a:sym typeface="Courier New"/>
              </a:rPr>
              <a:t>    .csv(</a:t>
            </a:r>
            <a:r>
              <a:rPr lang="en" sz="1250">
                <a:solidFill>
                  <a:srgbClr val="9CDCFE"/>
                </a:solidFill>
                <a:latin typeface="Courier New"/>
                <a:ea typeface="Courier New"/>
                <a:cs typeface="Courier New"/>
                <a:sym typeface="Courier New"/>
              </a:rPr>
              <a:t>adls_output_path</a:t>
            </a:r>
            <a:r>
              <a:rPr lang="en" sz="1250">
                <a:solidFill>
                  <a:srgbClr val="D4D4D4"/>
                </a:solidFill>
                <a:latin typeface="Courier New"/>
                <a:ea typeface="Courier New"/>
                <a:cs typeface="Courier New"/>
                <a:sym typeface="Courier New"/>
              </a:rPr>
              <a:t>)</a:t>
            </a:r>
            <a:endParaRPr sz="1250">
              <a:solidFill>
                <a:srgbClr val="D4D4D4"/>
              </a:solidFill>
              <a:latin typeface="Courier New"/>
              <a:ea typeface="Courier New"/>
              <a:cs typeface="Courier New"/>
              <a:sym typeface="Courier New"/>
            </a:endParaRPr>
          </a:p>
          <a:p>
            <a:pPr indent="0" lvl="0" marL="0" rtl="0" algn="l">
              <a:spcBef>
                <a:spcPts val="0"/>
              </a:spcBef>
              <a:spcAft>
                <a:spcPts val="1600"/>
              </a:spcAft>
              <a:buNone/>
            </a:pPr>
            <a:r>
              <a:t/>
            </a:r>
            <a:endParaRPr/>
          </a:p>
        </p:txBody>
      </p:sp>
      <p:sp>
        <p:nvSpPr>
          <p:cNvPr id="214" name="Google Shape;214;p2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5" name="Google Shape;215;p28"/>
          <p:cNvPicPr preferRelativeResize="0"/>
          <p:nvPr/>
        </p:nvPicPr>
        <p:blipFill>
          <a:blip r:embed="rId3">
            <a:alphaModFix/>
          </a:blip>
          <a:stretch>
            <a:fillRect/>
          </a:stretch>
        </p:blipFill>
        <p:spPr>
          <a:xfrm>
            <a:off x="4735387" y="1152475"/>
            <a:ext cx="4193926" cy="3594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9"/>
          <p:cNvSpPr txBox="1"/>
          <p:nvPr>
            <p:ph type="title"/>
          </p:nvPr>
        </p:nvSpPr>
        <p:spPr>
          <a:xfrm>
            <a:off x="2355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ADLS to PowerBI Desktop Connection</a:t>
            </a:r>
            <a:endParaRPr/>
          </a:p>
        </p:txBody>
      </p:sp>
      <p:pic>
        <p:nvPicPr>
          <p:cNvPr id="221" name="Google Shape;221;p29"/>
          <p:cNvPicPr preferRelativeResize="0"/>
          <p:nvPr/>
        </p:nvPicPr>
        <p:blipFill>
          <a:blip r:embed="rId3">
            <a:alphaModFix/>
          </a:blip>
          <a:stretch>
            <a:fillRect/>
          </a:stretch>
        </p:blipFill>
        <p:spPr>
          <a:xfrm>
            <a:off x="247050" y="1152477"/>
            <a:ext cx="4401149" cy="2422923"/>
          </a:xfrm>
          <a:prstGeom prst="rect">
            <a:avLst/>
          </a:prstGeom>
          <a:noFill/>
          <a:ln>
            <a:noFill/>
          </a:ln>
        </p:spPr>
      </p:pic>
      <p:pic>
        <p:nvPicPr>
          <p:cNvPr id="222" name="Google Shape;222;p29"/>
          <p:cNvPicPr preferRelativeResize="0"/>
          <p:nvPr/>
        </p:nvPicPr>
        <p:blipFill>
          <a:blip r:embed="rId4">
            <a:alphaModFix/>
          </a:blip>
          <a:stretch>
            <a:fillRect/>
          </a:stretch>
        </p:blipFill>
        <p:spPr>
          <a:xfrm>
            <a:off x="4739903" y="2163275"/>
            <a:ext cx="4194146" cy="2748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9" name="Google Shape;229;p30"/>
          <p:cNvPicPr preferRelativeResize="0"/>
          <p:nvPr/>
        </p:nvPicPr>
        <p:blipFill>
          <a:blip r:embed="rId3">
            <a:alphaModFix/>
          </a:blip>
          <a:stretch>
            <a:fillRect/>
          </a:stretch>
        </p:blipFill>
        <p:spPr>
          <a:xfrm>
            <a:off x="148575" y="103025"/>
            <a:ext cx="8837850" cy="4932425"/>
          </a:xfrm>
          <a:prstGeom prst="rect">
            <a:avLst/>
          </a:prstGeom>
          <a:noFill/>
          <a:ln>
            <a:noFill/>
          </a:ln>
        </p:spPr>
      </p:pic>
      <p:sp>
        <p:nvSpPr>
          <p:cNvPr id="230" name="Google Shape;230;p30"/>
          <p:cNvSpPr txBox="1"/>
          <p:nvPr/>
        </p:nvSpPr>
        <p:spPr>
          <a:xfrm>
            <a:off x="1417450" y="255450"/>
            <a:ext cx="58392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Oswald"/>
                <a:ea typeface="Oswald"/>
                <a:cs typeface="Oswald"/>
                <a:sym typeface="Oswald"/>
              </a:rPr>
              <a:t>RETAIL SALES DASHBOARD</a:t>
            </a:r>
            <a:endParaRPr b="1" sz="2000">
              <a:solidFill>
                <a:schemeClr val="lt1"/>
              </a:solidFill>
              <a:latin typeface="Oswald"/>
              <a:ea typeface="Oswald"/>
              <a:cs typeface="Oswald"/>
              <a:sym typeface="Oswa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472375" y="145350"/>
            <a:ext cx="8250000" cy="10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100"/>
              <a:t>THANK YOU VENKAT SIR</a:t>
            </a:r>
            <a:endParaRPr sz="7100"/>
          </a:p>
        </p:txBody>
      </p:sp>
      <p:pic>
        <p:nvPicPr>
          <p:cNvPr id="236" name="Google Shape;236;p31"/>
          <p:cNvPicPr preferRelativeResize="0"/>
          <p:nvPr/>
        </p:nvPicPr>
        <p:blipFill>
          <a:blip r:embed="rId3">
            <a:alphaModFix/>
          </a:blip>
          <a:stretch>
            <a:fillRect/>
          </a:stretch>
        </p:blipFill>
        <p:spPr>
          <a:xfrm>
            <a:off x="433375" y="1186550"/>
            <a:ext cx="8328000" cy="3747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promise it will be quicker this time😉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4641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Data Warehouse Architecture</a:t>
            </a:r>
            <a:endParaRPr/>
          </a:p>
        </p:txBody>
      </p:sp>
      <p:pic>
        <p:nvPicPr>
          <p:cNvPr id="72" name="Google Shape;72;p15"/>
          <p:cNvPicPr preferRelativeResize="0"/>
          <p:nvPr/>
        </p:nvPicPr>
        <p:blipFill rotWithShape="1">
          <a:blip r:embed="rId3">
            <a:alphaModFix/>
          </a:blip>
          <a:srcRect b="2116" l="2406" r="2110" t="3809"/>
          <a:stretch/>
        </p:blipFill>
        <p:spPr>
          <a:xfrm>
            <a:off x="978513" y="1113775"/>
            <a:ext cx="7186974" cy="3590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879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p:txBody>
      </p:sp>
      <p:grpSp>
        <p:nvGrpSpPr>
          <p:cNvPr id="78" name="Google Shape;78;p16"/>
          <p:cNvGrpSpPr/>
          <p:nvPr/>
        </p:nvGrpSpPr>
        <p:grpSpPr>
          <a:xfrm>
            <a:off x="424825" y="1253973"/>
            <a:ext cx="8294371" cy="799416"/>
            <a:chOff x="424813" y="1177875"/>
            <a:chExt cx="8294371" cy="849900"/>
          </a:xfrm>
        </p:grpSpPr>
        <p:sp>
          <p:nvSpPr>
            <p:cNvPr id="79" name="Google Shape;79;p16"/>
            <p:cNvSpPr/>
            <p:nvPr/>
          </p:nvSpPr>
          <p:spPr>
            <a:xfrm>
              <a:off x="2927684" y="1177875"/>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424813" y="117787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16"/>
          <p:cNvSpPr txBox="1"/>
          <p:nvPr>
            <p:ph idx="4294967295" type="body"/>
          </p:nvPr>
        </p:nvSpPr>
        <p:spPr>
          <a:xfrm>
            <a:off x="539675" y="125420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Source</a:t>
            </a:r>
            <a:endParaRPr>
              <a:solidFill>
                <a:schemeClr val="lt1"/>
              </a:solidFill>
            </a:endParaRPr>
          </a:p>
        </p:txBody>
      </p:sp>
      <p:sp>
        <p:nvSpPr>
          <p:cNvPr id="82" name="Google Shape;82;p16"/>
          <p:cNvSpPr txBox="1"/>
          <p:nvPr>
            <p:ph idx="4294967295" type="body"/>
          </p:nvPr>
        </p:nvSpPr>
        <p:spPr>
          <a:xfrm>
            <a:off x="3480453" y="1254158"/>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Collecting the data from the client source</a:t>
            </a:r>
            <a:endParaRPr>
              <a:solidFill>
                <a:schemeClr val="lt1"/>
              </a:solidFill>
            </a:endParaRPr>
          </a:p>
        </p:txBody>
      </p:sp>
      <p:grpSp>
        <p:nvGrpSpPr>
          <p:cNvPr id="83" name="Google Shape;83;p16"/>
          <p:cNvGrpSpPr/>
          <p:nvPr/>
        </p:nvGrpSpPr>
        <p:grpSpPr>
          <a:xfrm>
            <a:off x="424825" y="2127339"/>
            <a:ext cx="8294360" cy="799416"/>
            <a:chOff x="424813" y="2075689"/>
            <a:chExt cx="8294360" cy="849900"/>
          </a:xfrm>
        </p:grpSpPr>
        <p:sp>
          <p:nvSpPr>
            <p:cNvPr id="84" name="Google Shape;84;p16"/>
            <p:cNvSpPr/>
            <p:nvPr/>
          </p:nvSpPr>
          <p:spPr>
            <a:xfrm>
              <a:off x="2927672" y="2075689"/>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424813" y="2075689"/>
              <a:ext cx="3055800" cy="849900"/>
            </a:xfrm>
            <a:prstGeom prst="homePlate">
              <a:avLst>
                <a:gd fmla="val 26719"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16"/>
          <p:cNvSpPr txBox="1"/>
          <p:nvPr>
            <p:ph idx="4294967295" type="body"/>
          </p:nvPr>
        </p:nvSpPr>
        <p:spPr>
          <a:xfrm>
            <a:off x="539675" y="212745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ETL</a:t>
            </a:r>
            <a:endParaRPr>
              <a:solidFill>
                <a:schemeClr val="lt1"/>
              </a:solidFill>
            </a:endParaRPr>
          </a:p>
        </p:txBody>
      </p:sp>
      <p:sp>
        <p:nvSpPr>
          <p:cNvPr id="87" name="Google Shape;87;p16"/>
          <p:cNvSpPr txBox="1"/>
          <p:nvPr>
            <p:ph idx="4294967295" type="body"/>
          </p:nvPr>
        </p:nvSpPr>
        <p:spPr>
          <a:xfrm>
            <a:off x="3480453" y="2127465"/>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Using </a:t>
            </a:r>
            <a:r>
              <a:rPr b="1" lang="en">
                <a:solidFill>
                  <a:schemeClr val="lt1"/>
                </a:solidFill>
              </a:rPr>
              <a:t>ADF </a:t>
            </a:r>
            <a:r>
              <a:rPr lang="en">
                <a:solidFill>
                  <a:schemeClr val="lt1"/>
                </a:solidFill>
              </a:rPr>
              <a:t>to ingest data from client source </a:t>
            </a:r>
            <a:endParaRPr>
              <a:solidFill>
                <a:schemeClr val="lt1"/>
              </a:solidFill>
            </a:endParaRPr>
          </a:p>
          <a:p>
            <a:pPr indent="0" lvl="0" marL="0" rtl="0" algn="l">
              <a:spcBef>
                <a:spcPts val="0"/>
              </a:spcBef>
              <a:spcAft>
                <a:spcPts val="0"/>
              </a:spcAft>
              <a:buNone/>
            </a:pPr>
            <a:r>
              <a:rPr b="1" lang="en">
                <a:solidFill>
                  <a:schemeClr val="lt1"/>
                </a:solidFill>
              </a:rPr>
              <a:t>Azure SQL Database </a:t>
            </a:r>
            <a:r>
              <a:rPr lang="en">
                <a:solidFill>
                  <a:schemeClr val="lt1"/>
                </a:solidFill>
              </a:rPr>
              <a:t>to </a:t>
            </a:r>
            <a:r>
              <a:rPr b="1" lang="en">
                <a:solidFill>
                  <a:schemeClr val="lt1"/>
                </a:solidFill>
              </a:rPr>
              <a:t>Azure Data Lake Storage</a:t>
            </a:r>
            <a:endParaRPr b="1">
              <a:solidFill>
                <a:schemeClr val="lt1"/>
              </a:solidFill>
            </a:endParaRPr>
          </a:p>
        </p:txBody>
      </p:sp>
      <p:grpSp>
        <p:nvGrpSpPr>
          <p:cNvPr id="88" name="Google Shape;88;p16"/>
          <p:cNvGrpSpPr/>
          <p:nvPr/>
        </p:nvGrpSpPr>
        <p:grpSpPr>
          <a:xfrm>
            <a:off x="424825" y="3000705"/>
            <a:ext cx="8294360" cy="799447"/>
            <a:chOff x="424813" y="2974405"/>
            <a:chExt cx="8294360" cy="849933"/>
          </a:xfrm>
        </p:grpSpPr>
        <p:sp>
          <p:nvSpPr>
            <p:cNvPr id="89" name="Google Shape;89;p16"/>
            <p:cNvSpPr/>
            <p:nvPr/>
          </p:nvSpPr>
          <p:spPr>
            <a:xfrm>
              <a:off x="2927672" y="2974438"/>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a:off x="424813" y="297440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6"/>
          <p:cNvSpPr txBox="1"/>
          <p:nvPr>
            <p:ph idx="4294967295" type="body"/>
          </p:nvPr>
        </p:nvSpPr>
        <p:spPr>
          <a:xfrm>
            <a:off x="539675" y="3000775"/>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Analysis</a:t>
            </a:r>
            <a:endParaRPr>
              <a:solidFill>
                <a:schemeClr val="lt1"/>
              </a:solidFill>
            </a:endParaRPr>
          </a:p>
        </p:txBody>
      </p:sp>
      <p:sp>
        <p:nvSpPr>
          <p:cNvPr id="92" name="Google Shape;92;p16"/>
          <p:cNvSpPr txBox="1"/>
          <p:nvPr>
            <p:ph idx="4294967295" type="body"/>
          </p:nvPr>
        </p:nvSpPr>
        <p:spPr>
          <a:xfrm>
            <a:off x="3480453" y="3004317"/>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Integrating ADLS with </a:t>
            </a:r>
            <a:r>
              <a:rPr b="1" lang="en">
                <a:solidFill>
                  <a:schemeClr val="lt1"/>
                </a:solidFill>
              </a:rPr>
              <a:t>Synapse</a:t>
            </a:r>
            <a:r>
              <a:rPr lang="en">
                <a:solidFill>
                  <a:schemeClr val="lt1"/>
                </a:solidFill>
              </a:rPr>
              <a:t> using </a:t>
            </a:r>
            <a:r>
              <a:rPr b="1" lang="en">
                <a:solidFill>
                  <a:schemeClr val="lt1"/>
                </a:solidFill>
              </a:rPr>
              <a:t>Linked </a:t>
            </a:r>
            <a:endParaRPr b="1">
              <a:solidFill>
                <a:schemeClr val="lt1"/>
              </a:solidFill>
            </a:endParaRPr>
          </a:p>
          <a:p>
            <a:pPr indent="0" lvl="0" marL="0" rtl="0" algn="l">
              <a:spcBef>
                <a:spcPts val="0"/>
              </a:spcBef>
              <a:spcAft>
                <a:spcPts val="0"/>
              </a:spcAft>
              <a:buNone/>
            </a:pPr>
            <a:r>
              <a:rPr b="1" lang="en">
                <a:solidFill>
                  <a:schemeClr val="lt1"/>
                </a:solidFill>
              </a:rPr>
              <a:t>Services</a:t>
            </a:r>
            <a:r>
              <a:rPr lang="en">
                <a:solidFill>
                  <a:schemeClr val="lt1"/>
                </a:solidFill>
              </a:rPr>
              <a:t> &amp; mounting ADLS to </a:t>
            </a:r>
            <a:r>
              <a:rPr b="1" lang="en">
                <a:solidFill>
                  <a:schemeClr val="lt1"/>
                </a:solidFill>
              </a:rPr>
              <a:t>Azure Databricks</a:t>
            </a:r>
            <a:endParaRPr b="1">
              <a:solidFill>
                <a:schemeClr val="lt1"/>
              </a:solidFill>
            </a:endParaRPr>
          </a:p>
        </p:txBody>
      </p:sp>
      <p:grpSp>
        <p:nvGrpSpPr>
          <p:cNvPr id="93" name="Google Shape;93;p16"/>
          <p:cNvGrpSpPr/>
          <p:nvPr/>
        </p:nvGrpSpPr>
        <p:grpSpPr>
          <a:xfrm>
            <a:off x="424825" y="3874103"/>
            <a:ext cx="8294360" cy="799447"/>
            <a:chOff x="424813" y="3871259"/>
            <a:chExt cx="8294360" cy="849933"/>
          </a:xfrm>
        </p:grpSpPr>
        <p:sp>
          <p:nvSpPr>
            <p:cNvPr id="94" name="Google Shape;94;p16"/>
            <p:cNvSpPr/>
            <p:nvPr/>
          </p:nvSpPr>
          <p:spPr>
            <a:xfrm>
              <a:off x="2927672" y="3871292"/>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a:off x="424813" y="3871259"/>
              <a:ext cx="3055800" cy="849900"/>
            </a:xfrm>
            <a:prstGeom prst="homePlate">
              <a:avLst>
                <a:gd fmla="val 26719"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6"/>
          <p:cNvSpPr txBox="1"/>
          <p:nvPr>
            <p:ph idx="4294967295" type="body"/>
          </p:nvPr>
        </p:nvSpPr>
        <p:spPr>
          <a:xfrm>
            <a:off x="539675" y="387410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Visualization</a:t>
            </a:r>
            <a:endParaRPr>
              <a:solidFill>
                <a:schemeClr val="lt1"/>
              </a:solidFill>
            </a:endParaRPr>
          </a:p>
        </p:txBody>
      </p:sp>
      <p:sp>
        <p:nvSpPr>
          <p:cNvPr id="97" name="Google Shape;97;p16"/>
          <p:cNvSpPr txBox="1"/>
          <p:nvPr>
            <p:ph idx="4294967295" type="body"/>
          </p:nvPr>
        </p:nvSpPr>
        <p:spPr>
          <a:xfrm>
            <a:off x="3480453" y="3876311"/>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Integrating the analysis results with </a:t>
            </a:r>
            <a:r>
              <a:rPr b="1" lang="en">
                <a:solidFill>
                  <a:schemeClr val="lt1"/>
                </a:solidFill>
              </a:rPr>
              <a:t>Power BI </a:t>
            </a:r>
            <a:endParaRPr b="1">
              <a:solidFill>
                <a:schemeClr val="lt1"/>
              </a:solidFill>
            </a:endParaRPr>
          </a:p>
          <a:p>
            <a:pPr indent="0" lvl="0" marL="0" rtl="0" algn="l">
              <a:spcBef>
                <a:spcPts val="0"/>
              </a:spcBef>
              <a:spcAft>
                <a:spcPts val="0"/>
              </a:spcAft>
              <a:buNone/>
            </a:pPr>
            <a:r>
              <a:rPr lang="en">
                <a:solidFill>
                  <a:schemeClr val="lt1"/>
                </a:solidFill>
              </a:rPr>
              <a:t>for impactful visualizations and reporting</a:t>
            </a:r>
            <a:endParaRPr>
              <a:solidFill>
                <a:schemeClr val="lt1"/>
              </a:solidFill>
            </a:endParaRPr>
          </a:p>
        </p:txBody>
      </p:sp>
      <p:pic>
        <p:nvPicPr>
          <p:cNvPr id="98" name="Google Shape;98;p16"/>
          <p:cNvPicPr preferRelativeResize="0"/>
          <p:nvPr/>
        </p:nvPicPr>
        <p:blipFill>
          <a:blip r:embed="rId3">
            <a:alphaModFix/>
          </a:blip>
          <a:stretch>
            <a:fillRect/>
          </a:stretch>
        </p:blipFill>
        <p:spPr>
          <a:xfrm>
            <a:off x="2431300" y="3037776"/>
            <a:ext cx="919485" cy="482700"/>
          </a:xfrm>
          <a:prstGeom prst="rect">
            <a:avLst/>
          </a:prstGeom>
          <a:noFill/>
          <a:ln>
            <a:noFill/>
          </a:ln>
        </p:spPr>
      </p:pic>
      <p:pic>
        <p:nvPicPr>
          <p:cNvPr id="99" name="Google Shape;99;p16"/>
          <p:cNvPicPr preferRelativeResize="0"/>
          <p:nvPr/>
        </p:nvPicPr>
        <p:blipFill>
          <a:blip r:embed="rId4">
            <a:alphaModFix/>
          </a:blip>
          <a:stretch>
            <a:fillRect/>
          </a:stretch>
        </p:blipFill>
        <p:spPr>
          <a:xfrm>
            <a:off x="1262400" y="2217525"/>
            <a:ext cx="1188421" cy="619050"/>
          </a:xfrm>
          <a:prstGeom prst="rect">
            <a:avLst/>
          </a:prstGeom>
          <a:noFill/>
          <a:ln>
            <a:noFill/>
          </a:ln>
        </p:spPr>
      </p:pic>
      <p:pic>
        <p:nvPicPr>
          <p:cNvPr id="100" name="Google Shape;100;p16"/>
          <p:cNvPicPr preferRelativeResize="0"/>
          <p:nvPr/>
        </p:nvPicPr>
        <p:blipFill>
          <a:blip r:embed="rId5">
            <a:alphaModFix/>
          </a:blip>
          <a:stretch>
            <a:fillRect/>
          </a:stretch>
        </p:blipFill>
        <p:spPr>
          <a:xfrm>
            <a:off x="2540275" y="2217523"/>
            <a:ext cx="549125" cy="330600"/>
          </a:xfrm>
          <a:prstGeom prst="rect">
            <a:avLst/>
          </a:prstGeom>
          <a:noFill/>
          <a:ln>
            <a:noFill/>
          </a:ln>
        </p:spPr>
      </p:pic>
      <p:pic>
        <p:nvPicPr>
          <p:cNvPr id="101" name="Google Shape;101;p16"/>
          <p:cNvPicPr preferRelativeResize="0"/>
          <p:nvPr/>
        </p:nvPicPr>
        <p:blipFill>
          <a:blip r:embed="rId6">
            <a:alphaModFix/>
          </a:blip>
          <a:stretch>
            <a:fillRect/>
          </a:stretch>
        </p:blipFill>
        <p:spPr>
          <a:xfrm>
            <a:off x="2062225" y="4040475"/>
            <a:ext cx="857626" cy="482409"/>
          </a:xfrm>
          <a:prstGeom prst="rect">
            <a:avLst/>
          </a:prstGeom>
          <a:noFill/>
          <a:ln>
            <a:noFill/>
          </a:ln>
        </p:spPr>
      </p:pic>
      <p:pic>
        <p:nvPicPr>
          <p:cNvPr id="102" name="Google Shape;102;p16"/>
          <p:cNvPicPr preferRelativeResize="0"/>
          <p:nvPr/>
        </p:nvPicPr>
        <p:blipFill>
          <a:blip r:embed="rId7">
            <a:alphaModFix/>
          </a:blip>
          <a:stretch>
            <a:fillRect/>
          </a:stretch>
        </p:blipFill>
        <p:spPr>
          <a:xfrm>
            <a:off x="1515850" y="3159062"/>
            <a:ext cx="857625" cy="482721"/>
          </a:xfrm>
          <a:prstGeom prst="rect">
            <a:avLst/>
          </a:prstGeom>
          <a:noFill/>
          <a:ln>
            <a:noFill/>
          </a:ln>
        </p:spPr>
      </p:pic>
      <p:pic>
        <p:nvPicPr>
          <p:cNvPr id="103" name="Google Shape;103;p16"/>
          <p:cNvPicPr preferRelativeResize="0"/>
          <p:nvPr/>
        </p:nvPicPr>
        <p:blipFill>
          <a:blip r:embed="rId8">
            <a:alphaModFix/>
          </a:blip>
          <a:stretch>
            <a:fillRect/>
          </a:stretch>
        </p:blipFill>
        <p:spPr>
          <a:xfrm>
            <a:off x="2289500" y="3521300"/>
            <a:ext cx="403174" cy="209252"/>
          </a:xfrm>
          <a:prstGeom prst="rect">
            <a:avLst/>
          </a:prstGeom>
          <a:noFill/>
          <a:ln>
            <a:noFill/>
          </a:ln>
        </p:spPr>
      </p:pic>
      <p:pic>
        <p:nvPicPr>
          <p:cNvPr id="104" name="Google Shape;104;p16"/>
          <p:cNvPicPr preferRelativeResize="0"/>
          <p:nvPr/>
        </p:nvPicPr>
        <p:blipFill rotWithShape="1">
          <a:blip r:embed="rId9">
            <a:alphaModFix/>
          </a:blip>
          <a:srcRect b="19195" l="21175" r="17286" t="21904"/>
          <a:stretch/>
        </p:blipFill>
        <p:spPr>
          <a:xfrm>
            <a:off x="1621250" y="1308100"/>
            <a:ext cx="646826" cy="619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311700" y="978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Our Sub-Teams:</a:t>
            </a:r>
            <a:endParaRPr sz="2200"/>
          </a:p>
        </p:txBody>
      </p:sp>
      <p:grpSp>
        <p:nvGrpSpPr>
          <p:cNvPr id="110" name="Google Shape;110;p17"/>
          <p:cNvGrpSpPr/>
          <p:nvPr/>
        </p:nvGrpSpPr>
        <p:grpSpPr>
          <a:xfrm>
            <a:off x="355725" y="1457275"/>
            <a:ext cx="2628925" cy="3416400"/>
            <a:chOff x="431925" y="1304875"/>
            <a:chExt cx="2628925" cy="3416400"/>
          </a:xfrm>
        </p:grpSpPr>
        <p:sp>
          <p:nvSpPr>
            <p:cNvPr id="111" name="Google Shape;111;p17"/>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7"/>
          <p:cNvSpPr txBox="1"/>
          <p:nvPr>
            <p:ph idx="4294967295" type="body"/>
          </p:nvPr>
        </p:nvSpPr>
        <p:spPr>
          <a:xfrm>
            <a:off x="430225" y="14572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IAM Team</a:t>
            </a:r>
            <a:endParaRPr sz="1600">
              <a:solidFill>
                <a:schemeClr val="lt1"/>
              </a:solidFill>
            </a:endParaRPr>
          </a:p>
        </p:txBody>
      </p:sp>
      <p:sp>
        <p:nvSpPr>
          <p:cNvPr id="114" name="Google Shape;114;p17"/>
          <p:cNvSpPr txBox="1"/>
          <p:nvPr>
            <p:ph idx="4294967295" type="body"/>
          </p:nvPr>
        </p:nvSpPr>
        <p:spPr>
          <a:xfrm>
            <a:off x="432125" y="20027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Managing Azure AD resources and access controls, configuring authentication methods and monitoring access activities</a:t>
            </a:r>
            <a:endParaRPr sz="1600"/>
          </a:p>
          <a:p>
            <a:pPr indent="-330200" lvl="0" marL="457200" rtl="0" algn="l">
              <a:spcBef>
                <a:spcPts val="1600"/>
              </a:spcBef>
              <a:spcAft>
                <a:spcPts val="0"/>
              </a:spcAft>
              <a:buSzPts val="1600"/>
              <a:buChar char="-"/>
            </a:pPr>
            <a:r>
              <a:rPr lang="en" sz="1600"/>
              <a:t>Faryar</a:t>
            </a:r>
            <a:endParaRPr sz="1600"/>
          </a:p>
          <a:p>
            <a:pPr indent="-330200" lvl="0" marL="457200" rtl="0" algn="l">
              <a:spcBef>
                <a:spcPts val="0"/>
              </a:spcBef>
              <a:spcAft>
                <a:spcPts val="0"/>
              </a:spcAft>
              <a:buSzPts val="1600"/>
              <a:buChar char="-"/>
            </a:pPr>
            <a:r>
              <a:rPr lang="en" sz="1600"/>
              <a:t>Roshan</a:t>
            </a:r>
            <a:endParaRPr sz="1600"/>
          </a:p>
        </p:txBody>
      </p:sp>
      <p:grpSp>
        <p:nvGrpSpPr>
          <p:cNvPr id="115" name="Google Shape;115;p17"/>
          <p:cNvGrpSpPr/>
          <p:nvPr/>
        </p:nvGrpSpPr>
        <p:grpSpPr>
          <a:xfrm>
            <a:off x="3244250" y="1457275"/>
            <a:ext cx="2632500" cy="3416400"/>
            <a:chOff x="3320450" y="1304875"/>
            <a:chExt cx="2632500" cy="3416400"/>
          </a:xfrm>
        </p:grpSpPr>
        <p:sp>
          <p:nvSpPr>
            <p:cNvPr id="116" name="Google Shape;116;p17"/>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17"/>
          <p:cNvSpPr txBox="1"/>
          <p:nvPr>
            <p:ph idx="4294967295" type="body"/>
          </p:nvPr>
        </p:nvSpPr>
        <p:spPr>
          <a:xfrm>
            <a:off x="3313250" y="14572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Data Integration Team</a:t>
            </a:r>
            <a:endParaRPr sz="1600">
              <a:solidFill>
                <a:schemeClr val="lt1"/>
              </a:solidFill>
            </a:endParaRPr>
          </a:p>
        </p:txBody>
      </p:sp>
      <p:sp>
        <p:nvSpPr>
          <p:cNvPr id="119" name="Google Shape;119;p17"/>
          <p:cNvSpPr txBox="1"/>
          <p:nvPr>
            <p:ph idx="4294967295" type="body"/>
          </p:nvPr>
        </p:nvSpPr>
        <p:spPr>
          <a:xfrm>
            <a:off x="3320575" y="20027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Extracting data from various sources, transforming and loading data into data warehouse; maintaining ETL workflows and pipelines</a:t>
            </a:r>
            <a:endParaRPr sz="1600"/>
          </a:p>
          <a:p>
            <a:pPr indent="-330200" lvl="0" marL="457200" rtl="0" algn="l">
              <a:spcBef>
                <a:spcPts val="1600"/>
              </a:spcBef>
              <a:spcAft>
                <a:spcPts val="0"/>
              </a:spcAft>
              <a:buSzPts val="1600"/>
              <a:buChar char="-"/>
            </a:pPr>
            <a:r>
              <a:rPr lang="en" sz="1600"/>
              <a:t>Gangothri</a:t>
            </a:r>
            <a:endParaRPr sz="1600"/>
          </a:p>
          <a:p>
            <a:pPr indent="-330200" lvl="0" marL="457200" rtl="0" algn="l">
              <a:spcBef>
                <a:spcPts val="0"/>
              </a:spcBef>
              <a:spcAft>
                <a:spcPts val="0"/>
              </a:spcAft>
              <a:buSzPts val="1600"/>
              <a:buChar char="-"/>
            </a:pPr>
            <a:r>
              <a:rPr lang="en" sz="1600"/>
              <a:t>Roshan</a:t>
            </a:r>
            <a:endParaRPr sz="1600"/>
          </a:p>
        </p:txBody>
      </p:sp>
      <p:grpSp>
        <p:nvGrpSpPr>
          <p:cNvPr id="120" name="Google Shape;120;p17"/>
          <p:cNvGrpSpPr/>
          <p:nvPr/>
        </p:nvGrpSpPr>
        <p:grpSpPr>
          <a:xfrm>
            <a:off x="6136350" y="1457275"/>
            <a:ext cx="2632500" cy="3416400"/>
            <a:chOff x="6212550" y="1304875"/>
            <a:chExt cx="2632500" cy="3416400"/>
          </a:xfrm>
        </p:grpSpPr>
        <p:sp>
          <p:nvSpPr>
            <p:cNvPr id="121" name="Google Shape;121;p17"/>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7"/>
          <p:cNvSpPr txBox="1"/>
          <p:nvPr>
            <p:ph idx="4294967295" type="body"/>
          </p:nvPr>
        </p:nvSpPr>
        <p:spPr>
          <a:xfrm>
            <a:off x="6196275" y="14572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Data Analytics &amp; BI Team</a:t>
            </a:r>
            <a:endParaRPr sz="1600">
              <a:solidFill>
                <a:schemeClr val="lt1"/>
              </a:solidFill>
            </a:endParaRPr>
          </a:p>
        </p:txBody>
      </p:sp>
      <p:sp>
        <p:nvSpPr>
          <p:cNvPr id="124" name="Google Shape;124;p17"/>
          <p:cNvSpPr txBox="1"/>
          <p:nvPr>
            <p:ph idx="4294967295" type="body"/>
          </p:nvPr>
        </p:nvSpPr>
        <p:spPr>
          <a:xfrm>
            <a:off x="6210200" y="20027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Perform big data analysis and create dashboards to </a:t>
            </a:r>
            <a:r>
              <a:rPr lang="en" sz="1600"/>
              <a:t>communicate findings</a:t>
            </a:r>
            <a:endParaRPr sz="1600"/>
          </a:p>
          <a:p>
            <a:pPr indent="-330200" lvl="0" marL="457200" rtl="0" algn="l">
              <a:spcBef>
                <a:spcPts val="1600"/>
              </a:spcBef>
              <a:spcAft>
                <a:spcPts val="0"/>
              </a:spcAft>
              <a:buSzPts val="1600"/>
              <a:buChar char="-"/>
            </a:pPr>
            <a:r>
              <a:rPr lang="en" sz="1600"/>
              <a:t>Chandan</a:t>
            </a:r>
            <a:endParaRPr sz="1600"/>
          </a:p>
          <a:p>
            <a:pPr indent="-330200" lvl="0" marL="457200" rtl="0" algn="l">
              <a:spcBef>
                <a:spcPts val="0"/>
              </a:spcBef>
              <a:spcAft>
                <a:spcPts val="0"/>
              </a:spcAft>
              <a:buSzPts val="1600"/>
              <a:buChar char="-"/>
            </a:pPr>
            <a:r>
              <a:rPr lang="en" sz="1600"/>
              <a:t>Narendra</a:t>
            </a:r>
            <a:endParaRPr sz="1600"/>
          </a:p>
          <a:p>
            <a:pPr indent="-330200" lvl="0" marL="457200" rtl="0" algn="l">
              <a:spcBef>
                <a:spcPts val="0"/>
              </a:spcBef>
              <a:spcAft>
                <a:spcPts val="0"/>
              </a:spcAft>
              <a:buSzPts val="1600"/>
              <a:buChar char="-"/>
            </a:pPr>
            <a:r>
              <a:rPr lang="en" sz="1600"/>
              <a:t>Roshan</a:t>
            </a:r>
            <a:endParaRPr sz="1600"/>
          </a:p>
        </p:txBody>
      </p:sp>
      <p:sp>
        <p:nvSpPr>
          <p:cNvPr id="125" name="Google Shape;125;p17"/>
          <p:cNvSpPr txBox="1"/>
          <p:nvPr/>
        </p:nvSpPr>
        <p:spPr>
          <a:xfrm>
            <a:off x="279525" y="297775"/>
            <a:ext cx="7133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dk1"/>
                </a:solidFill>
                <a:latin typeface="Oswald"/>
                <a:ea typeface="Oswald"/>
                <a:cs typeface="Oswald"/>
                <a:sym typeface="Oswald"/>
              </a:rPr>
              <a:t>Managed by </a:t>
            </a:r>
            <a:r>
              <a:rPr lang="en" sz="3400" u="sng">
                <a:solidFill>
                  <a:srgbClr val="D4D4D4"/>
                </a:solidFill>
                <a:latin typeface="Oswald"/>
                <a:ea typeface="Oswald"/>
                <a:cs typeface="Oswald"/>
                <a:sym typeface="Oswald"/>
              </a:rPr>
              <a:t>DE Expert Venkat Sir</a:t>
            </a:r>
            <a:r>
              <a:rPr lang="en" sz="3400">
                <a:solidFill>
                  <a:srgbClr val="D4D4D4"/>
                </a:solidFill>
                <a:latin typeface="Oswald"/>
                <a:ea typeface="Oswald"/>
                <a:cs typeface="Oswald"/>
                <a:sym typeface="Oswald"/>
              </a:rPr>
              <a:t>✨</a:t>
            </a:r>
            <a:endParaRPr sz="1900">
              <a:solidFill>
                <a:srgbClr val="D4D4D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Centralized Access Management</a:t>
            </a:r>
            <a:endParaRPr/>
          </a:p>
          <a:p>
            <a:pPr indent="-342900" lvl="0" marL="457200" rtl="0" algn="l">
              <a:spcBef>
                <a:spcPts val="0"/>
              </a:spcBef>
              <a:spcAft>
                <a:spcPts val="0"/>
              </a:spcAft>
              <a:buSzPts val="1800"/>
              <a:buChar char="●"/>
            </a:pPr>
            <a:r>
              <a:rPr lang="en"/>
              <a:t>Seamless Collaboration and Resource Sharing</a:t>
            </a:r>
            <a:endParaRPr/>
          </a:p>
          <a:p>
            <a:pPr indent="-342900" lvl="0" marL="457200" rtl="0" algn="l">
              <a:spcBef>
                <a:spcPts val="0"/>
              </a:spcBef>
              <a:spcAft>
                <a:spcPts val="0"/>
              </a:spcAft>
              <a:buSzPts val="1800"/>
              <a:buChar char="●"/>
            </a:pPr>
            <a:r>
              <a:rPr lang="en"/>
              <a:t>Improved Security</a:t>
            </a:r>
            <a:endParaRPr/>
          </a:p>
          <a:p>
            <a:pPr indent="-342900" lvl="0" marL="457200" rtl="0" algn="l">
              <a:spcBef>
                <a:spcPts val="0"/>
              </a:spcBef>
              <a:spcAft>
                <a:spcPts val="0"/>
              </a:spcAft>
              <a:buSzPts val="1800"/>
              <a:buChar char="●"/>
            </a:pPr>
            <a:r>
              <a:rPr lang="en"/>
              <a:t>Cost Optimization</a:t>
            </a:r>
            <a:endParaRPr/>
          </a:p>
          <a:p>
            <a:pPr indent="0" lvl="0" marL="0" rtl="0" algn="l">
              <a:spcBef>
                <a:spcPts val="1600"/>
              </a:spcBef>
              <a:spcAft>
                <a:spcPts val="1600"/>
              </a:spcAft>
              <a:buNone/>
            </a:pPr>
            <a:r>
              <a:rPr lang="en"/>
              <a:t>This </a:t>
            </a:r>
            <a:r>
              <a:rPr lang="en"/>
              <a:t>simplifies administration, enhances collaboration, improves security, and optimizes costs</a:t>
            </a:r>
            <a:endParaRPr/>
          </a:p>
        </p:txBody>
      </p:sp>
      <p:sp>
        <p:nvSpPr>
          <p:cNvPr id="131" name="Google Shape;131;p18"/>
          <p:cNvSpPr txBox="1"/>
          <p:nvPr>
            <p:ph type="title"/>
          </p:nvPr>
        </p:nvSpPr>
        <p:spPr>
          <a:xfrm>
            <a:off x="265500" y="1691000"/>
            <a:ext cx="4045200" cy="1710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t>Why add multiple users to a single Resource Group?</a:t>
            </a:r>
            <a:endParaRPr sz="3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type="title"/>
          </p:nvPr>
        </p:nvSpPr>
        <p:spPr>
          <a:xfrm>
            <a:off x="387900" y="59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Users Under One Azure Active Directory</a:t>
            </a:r>
            <a:endParaRPr/>
          </a:p>
        </p:txBody>
      </p:sp>
      <p:pic>
        <p:nvPicPr>
          <p:cNvPr id="137" name="Google Shape;137;p19"/>
          <p:cNvPicPr preferRelativeResize="0"/>
          <p:nvPr/>
        </p:nvPicPr>
        <p:blipFill>
          <a:blip r:embed="rId3">
            <a:alphaModFix/>
          </a:blip>
          <a:stretch>
            <a:fillRect/>
          </a:stretch>
        </p:blipFill>
        <p:spPr>
          <a:xfrm>
            <a:off x="311700" y="1633875"/>
            <a:ext cx="8520600" cy="2896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Providing Privileges Resource Group and Subscriptions</a:t>
            </a:r>
            <a:endParaRPr/>
          </a:p>
        </p:txBody>
      </p:sp>
      <p:sp>
        <p:nvSpPr>
          <p:cNvPr id="143" name="Google Shape;14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0"/>
          <p:cNvPicPr preferRelativeResize="0"/>
          <p:nvPr/>
        </p:nvPicPr>
        <p:blipFill>
          <a:blip r:embed="rId3">
            <a:alphaModFix/>
          </a:blip>
          <a:stretch>
            <a:fillRect/>
          </a:stretch>
        </p:blipFill>
        <p:spPr>
          <a:xfrm>
            <a:off x="311700" y="1152475"/>
            <a:ext cx="8520600" cy="3669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Azure Data Factory</a:t>
            </a:r>
            <a:endParaRPr/>
          </a:p>
        </p:txBody>
      </p:sp>
      <p:pic>
        <p:nvPicPr>
          <p:cNvPr id="150" name="Google Shape;150;p21"/>
          <p:cNvPicPr preferRelativeResize="0"/>
          <p:nvPr/>
        </p:nvPicPr>
        <p:blipFill>
          <a:blip r:embed="rId3">
            <a:alphaModFix/>
          </a:blip>
          <a:stretch>
            <a:fillRect/>
          </a:stretch>
        </p:blipFill>
        <p:spPr>
          <a:xfrm>
            <a:off x="7233100" y="228250"/>
            <a:ext cx="1515600" cy="789475"/>
          </a:xfrm>
          <a:prstGeom prst="rect">
            <a:avLst/>
          </a:prstGeom>
          <a:noFill/>
          <a:ln>
            <a:noFill/>
          </a:ln>
        </p:spPr>
      </p:pic>
      <p:pic>
        <p:nvPicPr>
          <p:cNvPr id="151" name="Google Shape;151;p21"/>
          <p:cNvPicPr preferRelativeResize="0"/>
          <p:nvPr/>
        </p:nvPicPr>
        <p:blipFill>
          <a:blip r:embed="rId4">
            <a:alphaModFix/>
          </a:blip>
          <a:stretch>
            <a:fillRect/>
          </a:stretch>
        </p:blipFill>
        <p:spPr>
          <a:xfrm>
            <a:off x="421713" y="1355150"/>
            <a:ext cx="8300575" cy="3398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